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6" r:id="rId2"/>
    <p:sldId id="257" r:id="rId3"/>
    <p:sldId id="274" r:id="rId4"/>
    <p:sldId id="275" r:id="rId5"/>
    <p:sldId id="262" r:id="rId6"/>
    <p:sldId id="276" r:id="rId7"/>
    <p:sldId id="277" r:id="rId8"/>
    <p:sldId id="278" r:id="rId9"/>
    <p:sldId id="267" r:id="rId10"/>
    <p:sldId id="266" r:id="rId11"/>
    <p:sldId id="268" r:id="rId12"/>
    <p:sldId id="269" r:id="rId13"/>
    <p:sldId id="270" r:id="rId14"/>
    <p:sldId id="271" r:id="rId15"/>
    <p:sldId id="272" r:id="rId16"/>
    <p:sldId id="273" r:id="rId17"/>
    <p:sldId id="264" r:id="rId18"/>
    <p:sldId id="263" r:id="rId19"/>
    <p:sldId id="258" r:id="rId20"/>
    <p:sldId id="259" r:id="rId21"/>
    <p:sldId id="260" r:id="rId22"/>
    <p:sldId id="265" r:id="rId23"/>
    <p:sldId id="261"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12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26.02.2019</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26.02.2019</a:t>
            </a:fld>
            <a:endParaRPr lang="ru-RU"/>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26.02.2019</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26.02.2019</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file:///F:\&#1059;&#1095;&#1077;&#1073;&#1085;&#1080;&#1082;%20&#1064;&#1072;&#1091;&#1094;&#1091;&#1082;&#1086;&#1074;&#1086;&#1081;\theory\chapter2\0024.gif"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file:///F:\&#1059;&#1095;&#1077;&#1073;&#1085;&#1080;&#1082;%20&#1064;&#1072;&#1091;&#1094;&#1091;&#1082;&#1086;&#1074;&#1086;&#1081;\theory\chapter2\0025.gif"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file:///F:\&#1059;&#1095;&#1077;&#1073;&#1085;&#1080;&#1082;%20&#1064;&#1072;&#1091;&#1094;&#1091;&#1082;&#1086;&#1074;&#1086;&#1081;\theory\chapter2\0023.gif"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err="1" smtClean="0"/>
              <a:t>Электронно</a:t>
            </a:r>
            <a:r>
              <a:rPr lang="ru-RU" dirty="0" smtClean="0"/>
              <a:t> – лучевая трубка</a:t>
            </a:r>
            <a:br>
              <a:rPr lang="ru-RU" dirty="0" smtClean="0"/>
            </a:b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764704"/>
            <a:ext cx="8229600" cy="5976664"/>
          </a:xfrm>
        </p:spPr>
        <p:txBody>
          <a:bodyPr>
            <a:normAutofit lnSpcReduction="10000"/>
          </a:bodyPr>
          <a:lstStyle/>
          <a:p>
            <a:pPr marL="0" lvl="0" indent="0" algn="just" fontAlgn="base">
              <a:spcBef>
                <a:spcPct val="0"/>
              </a:spcBef>
              <a:spcAft>
                <a:spcPct val="0"/>
              </a:spcAft>
              <a:buClrTx/>
              <a:buNone/>
            </a:pPr>
            <a:r>
              <a:rPr lang="ru-RU" altLang="ru-RU" dirty="0">
                <a:solidFill>
                  <a:srgbClr val="40458C"/>
                </a:solidFill>
                <a:latin typeface="Times New Roman" panose="02020603050405020304" pitchFamily="18" charset="0"/>
                <a:cs typeface="Times New Roman" panose="02020603050405020304" pitchFamily="18" charset="0"/>
              </a:rPr>
              <a:t>Подавляющее большинство мониторов сконструированы на базе </a:t>
            </a:r>
            <a:r>
              <a:rPr lang="ru-RU" altLang="ru-RU" b="1" i="1" dirty="0">
                <a:solidFill>
                  <a:srgbClr val="40458C"/>
                </a:solidFill>
                <a:latin typeface="Times New Roman" panose="02020603050405020304" pitchFamily="18" charset="0"/>
                <a:cs typeface="Times New Roman" panose="02020603050405020304" pitchFamily="18" charset="0"/>
              </a:rPr>
              <a:t>электронно-лучевой трубки</a:t>
            </a:r>
            <a:r>
              <a:rPr lang="ru-RU" altLang="ru-RU" b="1" dirty="0">
                <a:solidFill>
                  <a:srgbClr val="40458C"/>
                </a:solidFill>
                <a:latin typeface="Times New Roman" panose="02020603050405020304" pitchFamily="18" charset="0"/>
                <a:cs typeface="Times New Roman" panose="02020603050405020304" pitchFamily="18" charset="0"/>
              </a:rPr>
              <a:t> (ЭЛТ)</a:t>
            </a:r>
            <a:r>
              <a:rPr lang="ru-RU" altLang="ru-RU" dirty="0">
                <a:solidFill>
                  <a:srgbClr val="40458C"/>
                </a:solidFill>
                <a:latin typeface="Times New Roman" panose="02020603050405020304" pitchFamily="18" charset="0"/>
                <a:cs typeface="Times New Roman" panose="02020603050405020304" pitchFamily="18" charset="0"/>
              </a:rPr>
              <a:t>, и принцип их работы аналогичен принципу работы телевизора. Мониторы бывают алфавитно-цифровые и графические, монохромные и цветного изображения. Современные компьютеры комплектуются, как правило, цветными графическими мониторами.</a:t>
            </a:r>
          </a:p>
          <a:p>
            <a:pPr marL="0" lvl="0" indent="0" algn="just" fontAlgn="base">
              <a:spcBef>
                <a:spcPct val="0"/>
              </a:spcBef>
              <a:spcAft>
                <a:spcPct val="0"/>
              </a:spcAft>
              <a:buClrTx/>
              <a:buNone/>
            </a:pPr>
            <a:r>
              <a:rPr lang="ru-RU" altLang="ru-RU" dirty="0">
                <a:solidFill>
                  <a:srgbClr val="40458C"/>
                </a:solidFill>
                <a:latin typeface="Times New Roman" panose="02020603050405020304" pitchFamily="18" charset="0"/>
                <a:cs typeface="Times New Roman" panose="02020603050405020304" pitchFamily="18" charset="0"/>
              </a:rPr>
              <a:t>Основной элемент дисплея — </a:t>
            </a:r>
            <a:r>
              <a:rPr lang="ru-RU" altLang="ru-RU" b="1" dirty="0">
                <a:solidFill>
                  <a:srgbClr val="40458C"/>
                </a:solidFill>
                <a:latin typeface="Times New Roman" panose="02020603050405020304" pitchFamily="18" charset="0"/>
                <a:cs typeface="Times New Roman" panose="02020603050405020304" pitchFamily="18" charset="0"/>
              </a:rPr>
              <a:t>электронно-лучевая трубка</a:t>
            </a:r>
            <a:r>
              <a:rPr lang="ru-RU" altLang="ru-RU" dirty="0">
                <a:solidFill>
                  <a:srgbClr val="40458C"/>
                </a:solidFill>
                <a:latin typeface="Times New Roman" panose="02020603050405020304" pitchFamily="18" charset="0"/>
                <a:cs typeface="Times New Roman" panose="02020603050405020304" pitchFamily="18" charset="0"/>
              </a:rPr>
              <a:t>. </a:t>
            </a:r>
          </a:p>
          <a:p>
            <a:pPr marL="0" lvl="0" indent="0" algn="just" fontAlgn="base">
              <a:spcBef>
                <a:spcPct val="0"/>
              </a:spcBef>
              <a:spcAft>
                <a:spcPct val="0"/>
              </a:spcAft>
              <a:buClrTx/>
              <a:buNone/>
            </a:pPr>
            <a:r>
              <a:rPr lang="ru-RU" altLang="ru-RU" dirty="0">
                <a:solidFill>
                  <a:srgbClr val="40458C"/>
                </a:solidFill>
                <a:latin typeface="Times New Roman" panose="02020603050405020304" pitchFamily="18" charset="0"/>
                <a:cs typeface="Times New Roman" panose="02020603050405020304" pitchFamily="18" charset="0"/>
              </a:rPr>
              <a:t>Её передняя, обращенная к зрителю часть с внутренней стороны покрыта </a:t>
            </a:r>
            <a:r>
              <a:rPr lang="ru-RU" altLang="ru-RU" b="1" i="1" dirty="0">
                <a:solidFill>
                  <a:srgbClr val="40458C"/>
                </a:solidFill>
                <a:latin typeface="Times New Roman" panose="02020603050405020304" pitchFamily="18" charset="0"/>
                <a:cs typeface="Times New Roman" panose="02020603050405020304" pitchFamily="18" charset="0"/>
              </a:rPr>
              <a:t>люминофором</a:t>
            </a:r>
            <a:r>
              <a:rPr lang="ru-RU" altLang="ru-RU" b="1" dirty="0">
                <a:solidFill>
                  <a:srgbClr val="40458C"/>
                </a:solidFill>
                <a:latin typeface="Times New Roman" panose="02020603050405020304" pitchFamily="18" charset="0"/>
                <a:cs typeface="Times New Roman" panose="02020603050405020304" pitchFamily="18" charset="0"/>
              </a:rPr>
              <a:t> — специальным веществом, способным излучать свет при попадании на него быстрых электронов</a:t>
            </a:r>
            <a:r>
              <a:rPr lang="ru-RU" altLang="ru-RU" dirty="0">
                <a:solidFill>
                  <a:srgbClr val="40458C"/>
                </a:solidFill>
                <a:latin typeface="Times New Roman" panose="02020603050405020304" pitchFamily="18" charset="0"/>
                <a:cs typeface="Times New Roman" panose="02020603050405020304" pitchFamily="18" charset="0"/>
              </a:rPr>
              <a:t>.</a:t>
            </a:r>
          </a:p>
          <a:p>
            <a:pPr marL="0" lvl="0" indent="0" fontAlgn="base">
              <a:spcBef>
                <a:spcPct val="0"/>
              </a:spcBef>
              <a:spcAft>
                <a:spcPct val="0"/>
              </a:spcAft>
              <a:buClrTx/>
              <a:buNone/>
            </a:pPr>
            <a:endParaRPr lang="ru-RU" altLang="ru-RU" dirty="0">
              <a:solidFill>
                <a:srgbClr val="40458C"/>
              </a:solidFill>
              <a:latin typeface="Times New Roman" panose="02020603050405020304" pitchFamily="18" charset="0"/>
            </a:endParaRPr>
          </a:p>
          <a:p>
            <a:endParaRPr lang="ru-RU" dirty="0"/>
          </a:p>
        </p:txBody>
      </p:sp>
    </p:spTree>
    <p:extLst>
      <p:ext uri="{BB962C8B-B14F-4D97-AF65-F5344CB8AC3E}">
        <p14:creationId xmlns:p14="http://schemas.microsoft.com/office/powerpoint/2010/main" val="3535814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ChangeArrowheads="1"/>
          </p:cNvSpPr>
          <p:nvPr/>
        </p:nvSpPr>
        <p:spPr bwMode="auto">
          <a:xfrm>
            <a:off x="228600" y="304800"/>
            <a:ext cx="86868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Люминофор наносится в виде наборов точек трёх основных цветов — </a:t>
            </a:r>
            <a:r>
              <a:rPr kumimoji="0" lang="ru-RU" altLang="ru-RU" sz="2800" b="1" i="1" u="sng"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красного</a:t>
            </a:r>
            <a:r>
              <a:rPr kumimoji="0" lang="ru-RU" altLang="ru-RU" sz="2800" b="1" i="1"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a:t>
            </a:r>
            <a:r>
              <a:rPr kumimoji="0" lang="ru-RU" altLang="ru-RU" sz="2800" b="1" i="1" u="sng"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зелёного</a:t>
            </a:r>
            <a:r>
              <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и </a:t>
            </a:r>
            <a:r>
              <a:rPr kumimoji="0" lang="ru-RU" altLang="ru-RU" sz="2800" b="1" i="1" u="sng"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синего</a:t>
            </a:r>
            <a:r>
              <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Эти цвета называют основными, потому что их сочетаниями (в различных пропорциях) можно представить </a:t>
            </a:r>
            <a:r>
              <a:rPr kumimoji="0" lang="ru-RU" altLang="ru-RU" sz="2800" b="1"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любой цвет спектра</a:t>
            </a:r>
            <a:r>
              <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mn-cs"/>
            </a:endParaRPr>
          </a:p>
        </p:txBody>
      </p:sp>
      <p:pic>
        <p:nvPicPr>
          <p:cNvPr id="6147" name="Picture 2" descr="F:\Учебник Шауцуковой\theory\chapter2\0024.g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57200" y="2743200"/>
            <a:ext cx="3429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4"/>
          <p:cNvSpPr>
            <a:spLocks noChangeArrowheads="1"/>
          </p:cNvSpPr>
          <p:nvPr/>
        </p:nvSpPr>
        <p:spPr bwMode="auto">
          <a:xfrm>
            <a:off x="0" y="3025775"/>
            <a:ext cx="91440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900" b="0" i="0" u="none" strike="noStrike" kern="1200" cap="none" spc="0" normalizeH="0" baseline="0" noProof="0" smtClean="0">
                <a:ln>
                  <a:noFill/>
                </a:ln>
                <a:solidFill>
                  <a:srgbClr val="778855"/>
                </a:solidFill>
                <a:effectLst/>
                <a:uLnTx/>
                <a:uFillTx/>
                <a:latin typeface="Helvetica" panose="020B0604020202020204" pitchFamily="34" charset="0"/>
                <a:ea typeface="+mn-ea"/>
                <a:cs typeface="Times New Roman" panose="02020603050405020304" pitchFamily="18" charset="0"/>
              </a:rPr>
              <a:t/>
            </a:r>
            <a:br>
              <a:rPr kumimoji="0" lang="ru-RU" altLang="ru-RU" sz="900" b="0" i="0" u="none" strike="noStrike" kern="1200" cap="none" spc="0" normalizeH="0" baseline="0" noProof="0" smtClean="0">
                <a:ln>
                  <a:noFill/>
                </a:ln>
                <a:solidFill>
                  <a:srgbClr val="778855"/>
                </a:solidFill>
                <a:effectLst/>
                <a:uLnTx/>
                <a:uFillTx/>
                <a:latin typeface="Helvetica" panose="020B0604020202020204" pitchFamily="34" charset="0"/>
                <a:ea typeface="+mn-ea"/>
                <a:cs typeface="Times New Roman" panose="02020603050405020304" pitchFamily="18" charset="0"/>
              </a:rPr>
            </a:br>
            <a:endParaRPr kumimoji="0" lang="ru-RU" altLang="ru-RU" sz="900" b="0" i="0" u="none" strike="noStrike" kern="1200" cap="none" spc="0" normalizeH="0" baseline="0" noProof="0" smtClean="0">
              <a:ln>
                <a:noFill/>
              </a:ln>
              <a:solidFill>
                <a:srgbClr val="778855"/>
              </a:solidFill>
              <a:effectLst/>
              <a:uLnTx/>
              <a:uFillTx/>
              <a:latin typeface="Helvetica" panose="020B0604020202020204" pitchFamily="34" charset="0"/>
              <a:ea typeface="+mn-ea"/>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ru-RU" sz="2400" b="0" i="0" u="none" strike="noStrike" kern="1200" cap="none" spc="0" normalizeH="0" baseline="0" noProof="0" smtClean="0">
              <a:ln>
                <a:noFill/>
              </a:ln>
              <a:solidFill>
                <a:srgbClr val="40458C"/>
              </a:solidFill>
              <a:effectLst/>
              <a:uLnTx/>
              <a:uFillTx/>
              <a:latin typeface="Times New Roman" panose="02020603050405020304" pitchFamily="18" charset="0"/>
              <a:ea typeface="+mn-ea"/>
              <a:cs typeface="+mn-cs"/>
            </a:endParaRPr>
          </a:p>
        </p:txBody>
      </p:sp>
      <p:sp>
        <p:nvSpPr>
          <p:cNvPr id="6149" name="Rectangle 11"/>
          <p:cNvSpPr>
            <a:spLocks noChangeArrowheads="1"/>
          </p:cNvSpPr>
          <p:nvPr/>
        </p:nvSpPr>
        <p:spPr bwMode="auto">
          <a:xfrm>
            <a:off x="4038600" y="2986627"/>
            <a:ext cx="49530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Наборы точек люминофора располагаются по треугольным триадам. Триада образует </a:t>
            </a:r>
            <a:r>
              <a:rPr kumimoji="0" lang="ru-RU" altLang="ru-RU" sz="2800" b="1" i="1" u="sng"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пиксел</a:t>
            </a:r>
            <a:r>
              <a:rPr kumimoji="0" lang="ru-RU" altLang="ru-RU" sz="2800" b="1"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 точку, из которых формируется изображени</a:t>
            </a:r>
            <a:r>
              <a:rPr kumimoji="0" lang="ru-RU" altLang="ru-RU" sz="2800" b="1"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mn-cs"/>
              </a:rPr>
              <a:t>е.</a:t>
            </a:r>
            <a:r>
              <a:rPr kumimoji="0" lang="ru-RU" altLang="ru-RU" sz="28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mn-cs"/>
              </a:rPr>
              <a:t> </a:t>
            </a:r>
          </a:p>
        </p:txBody>
      </p:sp>
    </p:spTree>
    <p:extLst>
      <p:ext uri="{BB962C8B-B14F-4D97-AF65-F5344CB8AC3E}">
        <p14:creationId xmlns:p14="http://schemas.microsoft.com/office/powerpoint/2010/main" val="885239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0" y="404664"/>
            <a:ext cx="9324528" cy="6072336"/>
          </a:xfrm>
        </p:spPr>
        <p:txBody>
          <a:bodyPr>
            <a:normAutofit/>
          </a:bodyPr>
          <a:lstStyle/>
          <a:p>
            <a:pPr eaLnBrk="1" hangingPunct="1"/>
            <a:r>
              <a:rPr lang="ru-RU" altLang="ru-RU" sz="2400" dirty="0" smtClean="0">
                <a:cs typeface="Times New Roman" panose="02020603050405020304" pitchFamily="18" charset="0"/>
              </a:rPr>
              <a:t>На противоположной стороне трубки расположены три (по количеству основных цветов) </a:t>
            </a:r>
            <a:r>
              <a:rPr lang="ru-RU" altLang="ru-RU" sz="2400" b="1" i="1" dirty="0" smtClean="0">
                <a:cs typeface="Times New Roman" panose="02020603050405020304" pitchFamily="18" charset="0"/>
              </a:rPr>
              <a:t>электронные пушки</a:t>
            </a:r>
            <a:r>
              <a:rPr lang="ru-RU" altLang="ru-RU" sz="2400" dirty="0" smtClean="0">
                <a:cs typeface="Times New Roman" panose="02020603050405020304" pitchFamily="18" charset="0"/>
              </a:rPr>
              <a:t>. Все три пушки "нацелены" на один и тот же пиксел, но каждая из них излучает поток электронов в сторону "своей" точки люминофора.</a:t>
            </a:r>
            <a:br>
              <a:rPr lang="ru-RU" altLang="ru-RU" sz="2400" dirty="0" smtClean="0">
                <a:cs typeface="Times New Roman" panose="02020603050405020304" pitchFamily="18" charset="0"/>
              </a:rPr>
            </a:br>
            <a:r>
              <a:rPr lang="ru-RU" altLang="ru-RU" sz="2400" dirty="0" smtClean="0">
                <a:cs typeface="Times New Roman" panose="02020603050405020304" pitchFamily="18" charset="0"/>
              </a:rPr>
              <a:t>Чтобы электроны беспрепятственно достигали экрана, из трубки откачивается воздух, а </a:t>
            </a:r>
            <a:r>
              <a:rPr lang="ru-RU" altLang="ru-RU" sz="2400" b="1" dirty="0" smtClean="0">
                <a:cs typeface="Times New Roman" panose="02020603050405020304" pitchFamily="18" charset="0"/>
              </a:rPr>
              <a:t>между пушками и экраном создаётся высокое электрическое напряжение, ускоряющее электроны</a:t>
            </a:r>
            <a:r>
              <a:rPr lang="ru-RU" altLang="ru-RU" sz="2400" dirty="0" smtClean="0">
                <a:cs typeface="Times New Roman" panose="02020603050405020304" pitchFamily="18" charset="0"/>
              </a:rPr>
              <a:t>.</a:t>
            </a:r>
            <a:br>
              <a:rPr lang="ru-RU" altLang="ru-RU" sz="2400" dirty="0" smtClean="0">
                <a:cs typeface="Times New Roman" panose="02020603050405020304" pitchFamily="18" charset="0"/>
              </a:rPr>
            </a:br>
            <a:r>
              <a:rPr lang="ru-RU" altLang="ru-RU" sz="2400" dirty="0" smtClean="0">
                <a:cs typeface="Times New Roman" panose="02020603050405020304" pitchFamily="18" charset="0"/>
              </a:rPr>
              <a:t>Перед экраном на пути электронов ставится </a:t>
            </a:r>
            <a:r>
              <a:rPr lang="ru-RU" altLang="ru-RU" sz="2400" b="1" i="1" u="sng" dirty="0" smtClean="0">
                <a:cs typeface="Times New Roman" panose="02020603050405020304" pitchFamily="18" charset="0"/>
              </a:rPr>
              <a:t>маска</a:t>
            </a:r>
            <a:r>
              <a:rPr lang="ru-RU" altLang="ru-RU" sz="2400" dirty="0" smtClean="0">
                <a:cs typeface="Times New Roman" panose="02020603050405020304" pitchFamily="18" charset="0"/>
              </a:rPr>
              <a:t> — тонкая металлическая пластина с большим количеством отверстий, расположенных напротив точек люминофора. Маска обеспечивает попадание электронных лучей только в точки люминофора соответствующего цвета.</a:t>
            </a:r>
            <a:br>
              <a:rPr lang="ru-RU" altLang="ru-RU" sz="2400" dirty="0" smtClean="0">
                <a:cs typeface="Times New Roman" panose="02020603050405020304" pitchFamily="18" charset="0"/>
              </a:rPr>
            </a:br>
            <a:endParaRPr lang="ru-RU" altLang="ru-RU" sz="2400" dirty="0" smtClean="0">
              <a:cs typeface="Times New Roman" panose="02020603050405020304" pitchFamily="18" charset="0"/>
            </a:endParaRPr>
          </a:p>
        </p:txBody>
      </p:sp>
    </p:spTree>
    <p:extLst>
      <p:ext uri="{BB962C8B-B14F-4D97-AF65-F5344CB8AC3E}">
        <p14:creationId xmlns:p14="http://schemas.microsoft.com/office/powerpoint/2010/main" val="981926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0" y="548680"/>
            <a:ext cx="9144000" cy="5976664"/>
          </a:xfrm>
        </p:spPr>
        <p:txBody>
          <a:bodyPr>
            <a:normAutofit/>
          </a:bodyPr>
          <a:lstStyle/>
          <a:p>
            <a:pPr eaLnBrk="1" hangingPunct="1"/>
            <a:r>
              <a:rPr lang="ru-RU" altLang="ru-RU" sz="2800" b="1" dirty="0" smtClean="0">
                <a:cs typeface="Times New Roman" panose="02020603050405020304" pitchFamily="18" charset="0"/>
              </a:rPr>
              <a:t>Величиной электронного тока пушек и, следовательно, яркостью свечения пикселов, управляет сигнал, поступающий с видеоадаптера.</a:t>
            </a:r>
            <a:r>
              <a:rPr lang="ru-RU" altLang="ru-RU" sz="2800" dirty="0" smtClean="0">
                <a:cs typeface="Times New Roman" panose="02020603050405020304" pitchFamily="18" charset="0"/>
              </a:rPr>
              <a:t/>
            </a:r>
            <a:br>
              <a:rPr lang="ru-RU" altLang="ru-RU" sz="2800" dirty="0" smtClean="0">
                <a:cs typeface="Times New Roman" panose="02020603050405020304" pitchFamily="18" charset="0"/>
              </a:rPr>
            </a:br>
            <a:r>
              <a:rPr lang="ru-RU" altLang="ru-RU" sz="2800" dirty="0" smtClean="0">
                <a:cs typeface="Times New Roman" panose="02020603050405020304" pitchFamily="18" charset="0"/>
              </a:rPr>
              <a:t>На ту часть колбы, где расположены электронные пушки, надевается </a:t>
            </a:r>
            <a:r>
              <a:rPr lang="ru-RU" altLang="ru-RU" sz="2800" b="1" i="1" u="sng" dirty="0" smtClean="0">
                <a:cs typeface="Times New Roman" panose="02020603050405020304" pitchFamily="18" charset="0"/>
              </a:rPr>
              <a:t>отклоняющая система</a:t>
            </a:r>
            <a:r>
              <a:rPr lang="ru-RU" altLang="ru-RU" sz="2800" dirty="0" smtClean="0">
                <a:cs typeface="Times New Roman" panose="02020603050405020304" pitchFamily="18" charset="0"/>
              </a:rPr>
              <a:t> монитора, которая заставляет электронный пучок </a:t>
            </a:r>
            <a:r>
              <a:rPr lang="ru-RU" altLang="ru-RU" sz="2800" b="1" dirty="0" smtClean="0">
                <a:cs typeface="Times New Roman" panose="02020603050405020304" pitchFamily="18" charset="0"/>
              </a:rPr>
              <a:t>пробегать поочерёдно все пикселы строчку за строчкой от верхней до нижней, затем возвращаться в начало верхней строки</a:t>
            </a:r>
            <a:r>
              <a:rPr lang="ru-RU" altLang="ru-RU" sz="2800" dirty="0" smtClean="0">
                <a:cs typeface="Times New Roman" panose="02020603050405020304" pitchFamily="18" charset="0"/>
              </a:rPr>
              <a:t> и т.д. </a:t>
            </a:r>
            <a:br>
              <a:rPr lang="ru-RU" altLang="ru-RU" sz="2800" dirty="0" smtClean="0">
                <a:cs typeface="Times New Roman" panose="02020603050405020304" pitchFamily="18" charset="0"/>
              </a:rPr>
            </a:br>
            <a:endParaRPr lang="ru-RU" altLang="ru-RU" sz="2800" dirty="0" smtClean="0">
              <a:cs typeface="Times New Roman" panose="02020603050405020304" pitchFamily="18" charset="0"/>
            </a:endParaRPr>
          </a:p>
        </p:txBody>
      </p:sp>
    </p:spTree>
    <p:extLst>
      <p:ext uri="{BB962C8B-B14F-4D97-AF65-F5344CB8AC3E}">
        <p14:creationId xmlns:p14="http://schemas.microsoft.com/office/powerpoint/2010/main" val="2334140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3200400" y="26860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RU" altLang="ru-RU" sz="2400" b="0" i="0" u="none" strike="noStrike" kern="1200" cap="none" spc="0" normalizeH="0" baseline="0" noProof="0" smtClean="0">
              <a:ln>
                <a:noFill/>
              </a:ln>
              <a:solidFill>
                <a:srgbClr val="40458C"/>
              </a:solidFill>
              <a:effectLst/>
              <a:uLnTx/>
              <a:uFillTx/>
              <a:latin typeface="Tahoma" panose="020B0604030504040204" pitchFamily="34" charset="0"/>
              <a:ea typeface="+mn-ea"/>
              <a:cs typeface="+mn-cs"/>
            </a:endParaRPr>
          </a:p>
        </p:txBody>
      </p:sp>
      <p:pic>
        <p:nvPicPr>
          <p:cNvPr id="9219" name="Picture 2" descr="F:\Учебник Шауцуковой\theory\chapter2\0025.g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38200" y="762000"/>
            <a:ext cx="6248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4"/>
          <p:cNvSpPr>
            <a:spLocks noChangeArrowheads="1"/>
          </p:cNvSpPr>
          <p:nvPr/>
        </p:nvSpPr>
        <p:spPr bwMode="auto">
          <a:xfrm>
            <a:off x="304800" y="4343400"/>
            <a:ext cx="85344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altLang="ru-RU" sz="2400" b="0" i="0"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Количество отображённых строк в секунду называется </a:t>
            </a:r>
            <a:r>
              <a:rPr kumimoji="0" lang="ru-RU" altLang="ru-RU" sz="2400" b="1" i="1" u="sng"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строчной частотой развертки</a:t>
            </a:r>
            <a:r>
              <a:rPr kumimoji="0" lang="ru-RU" altLang="ru-RU" sz="2400" b="0" i="0"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А частота, с которой меняются кадры изображения, называется </a:t>
            </a:r>
            <a:r>
              <a:rPr kumimoji="0" lang="ru-RU" altLang="ru-RU" sz="2400" b="1" i="1" u="sng"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кадровой частотой развёртки</a:t>
            </a:r>
            <a:r>
              <a:rPr kumimoji="0" lang="ru-RU" altLang="ru-RU" sz="2400" b="0" i="0"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Последняя не должна быть ниже 60 Гц, иначе изображение будет </a:t>
            </a:r>
            <a:r>
              <a:rPr kumimoji="0" lang="ru-RU" altLang="ru-RU" sz="2400" b="1" i="1"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мерцать</a:t>
            </a:r>
            <a:r>
              <a:rPr kumimoji="0" lang="ru-RU" altLang="ru-RU" sz="2400" b="0" i="0"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ru-RU" sz="2400" b="0" i="0" u="none" strike="noStrike" kern="1200" cap="none" spc="0" normalizeH="0" baseline="0" noProof="0" smtClean="0">
              <a:ln>
                <a:noFill/>
              </a:ln>
              <a:solidFill>
                <a:srgbClr val="40458C"/>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859614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500063" y="285750"/>
            <a:ext cx="77152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3600" b="0" i="1"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Запоминающая электронно-лучевая трубка</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RU" altLang="ru-RU" sz="2400" b="0" i="0" u="none" strike="noStrike" kern="1200" cap="none" spc="0" normalizeH="0" baseline="0" noProof="0" smtClean="0">
              <a:ln>
                <a:noFill/>
              </a:ln>
              <a:solidFill>
                <a:srgbClr val="40458C"/>
              </a:solidFill>
              <a:effectLst/>
              <a:uLnTx/>
              <a:uFillTx/>
              <a:latin typeface="Tahoma" panose="020B0604030504040204" pitchFamily="34" charset="0"/>
              <a:ea typeface="+mn-ea"/>
              <a:cs typeface="+mn-cs"/>
            </a:endParaRPr>
          </a:p>
        </p:txBody>
      </p:sp>
      <p:pic>
        <p:nvPicPr>
          <p:cNvPr id="10243" name="Picture 2" descr="C:\Documents and Settings\Admin\Рабочий стол\Williams-tub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2063" y="1785938"/>
            <a:ext cx="4071937"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3"/>
          <p:cNvSpPr txBox="1">
            <a:spLocks noChangeArrowheads="1"/>
          </p:cNvSpPr>
          <p:nvPr/>
        </p:nvSpPr>
        <p:spPr bwMode="auto">
          <a:xfrm>
            <a:off x="357188" y="1643063"/>
            <a:ext cx="4357687"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4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Запоминающая электронно-лучевая трубка (также известная как трубка Уильямса, трубка Вильямса или трубка Уильямса — </a:t>
            </a:r>
            <a:r>
              <a:rPr kumimoji="0" lang="ru-RU" altLang="ru-RU" sz="2400" b="0" i="0" u="none" strike="noStrike" kern="1200" cap="none" spc="0" normalizeH="0" baseline="0" noProof="0" dirty="0" err="1" smtClean="0">
                <a:ln>
                  <a:noFill/>
                </a:ln>
                <a:solidFill>
                  <a:srgbClr val="40458C"/>
                </a:solidFill>
                <a:effectLst/>
                <a:uLnTx/>
                <a:uFillTx/>
                <a:latin typeface="Times New Roman" panose="02020603050405020304" pitchFamily="18" charset="0"/>
                <a:ea typeface="+mn-ea"/>
                <a:cs typeface="Times New Roman" panose="02020603050405020304" pitchFamily="18" charset="0"/>
              </a:rPr>
              <a:t>Килберна</a:t>
            </a:r>
            <a:r>
              <a:rPr kumimoji="0" lang="ru-RU" altLang="ru-RU" sz="2400" b="0" i="0" u="none" strike="noStrike" kern="1200" cap="none" spc="0" normalizeH="0" baseline="0" noProof="0" dirty="0" smtClean="0">
                <a:ln>
                  <a:noFill/>
                </a:ln>
                <a:solidFill>
                  <a:srgbClr val="40458C"/>
                </a:solidFill>
                <a:effectLst/>
                <a:uLnTx/>
                <a:uFillTx/>
                <a:latin typeface="Times New Roman" panose="02020603050405020304" pitchFamily="18" charset="0"/>
                <a:ea typeface="+mn-ea"/>
                <a:cs typeface="Times New Roman" panose="02020603050405020304" pitchFamily="18" charset="0"/>
              </a:rPr>
              <a:t>) — запоминающее устройство на основе электронно-лучевой трубки. Запоминающие трубки использовались в качестве памяти на некоторых ранних компьютерах.</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RU" altLang="ru-RU" sz="2400" b="0" i="0" u="none" strike="noStrike" kern="1200" cap="none" spc="0" normalizeH="0" baseline="0" noProof="0" dirty="0" smtClean="0">
              <a:ln>
                <a:noFill/>
              </a:ln>
              <a:solidFill>
                <a:srgbClr val="40458C"/>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1850977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Рабочий стол\pelica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9313" y="1357313"/>
            <a:ext cx="322738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Box 3"/>
          <p:cNvSpPr txBox="1">
            <a:spLocks noChangeArrowheads="1"/>
          </p:cNvSpPr>
          <p:nvPr/>
        </p:nvSpPr>
        <p:spPr bwMode="auto">
          <a:xfrm>
            <a:off x="642938" y="428625"/>
            <a:ext cx="7715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2800" b="0" i="1"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Индикаторная электронно-лучевая трубка</a:t>
            </a:r>
          </a:p>
        </p:txBody>
      </p:sp>
      <p:sp>
        <p:nvSpPr>
          <p:cNvPr id="11268" name="TextBox 4"/>
          <p:cNvSpPr txBox="1">
            <a:spLocks noChangeArrowheads="1"/>
          </p:cNvSpPr>
          <p:nvPr/>
        </p:nvSpPr>
        <p:spPr bwMode="auto">
          <a:xfrm>
            <a:off x="357188" y="1357313"/>
            <a:ext cx="55721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000" b="0" i="1" u="none" strike="noStrike" kern="1200" cap="none" spc="0" normalizeH="0" baseline="0" noProof="0" smtClean="0">
                <a:ln>
                  <a:noFill/>
                </a:ln>
                <a:solidFill>
                  <a:srgbClr val="40458C"/>
                </a:solidFill>
                <a:effectLst/>
                <a:uLnTx/>
                <a:uFillTx/>
                <a:latin typeface="Times New Roman" panose="02020603050405020304" pitchFamily="18" charset="0"/>
                <a:ea typeface="+mn-ea"/>
                <a:cs typeface="Times New Roman" panose="02020603050405020304" pitchFamily="18" charset="0"/>
              </a:rPr>
              <a:t>Индикаторная электонно-лучевая трубка – предназначена для отображения знакографической, телевизионной и радиолокационной информации в различных устройствах и приборах. В индикаторных ЭЛТ применяется электромагнитное отклонение электронного луча. Фокусировка луча в разных моделях может осуществляться как электростатическим, так и магнитным способом. Экран индикаторных ЭЛТ может быть как прямоугольной, так и круглой формы. По цвету формируемого изображения индикаторные ЭЛТ бывают монохромные и многоцветные.</a:t>
            </a:r>
          </a:p>
        </p:txBody>
      </p:sp>
    </p:spTree>
    <p:extLst>
      <p:ext uri="{BB962C8B-B14F-4D97-AF65-F5344CB8AC3E}">
        <p14:creationId xmlns:p14="http://schemas.microsoft.com/office/powerpoint/2010/main" val="3210228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Кинескоп</a:t>
            </a:r>
            <a:endParaRPr lang="ru-RU" dirty="0"/>
          </a:p>
        </p:txBody>
      </p:sp>
      <p:sp>
        <p:nvSpPr>
          <p:cNvPr id="3" name="Содержимое 2"/>
          <p:cNvSpPr>
            <a:spLocks noGrp="1"/>
          </p:cNvSpPr>
          <p:nvPr>
            <p:ph idx="1"/>
          </p:nvPr>
        </p:nvSpPr>
        <p:spPr/>
        <p:txBody>
          <a:bodyPr>
            <a:normAutofit/>
          </a:bodyPr>
          <a:lstStyle/>
          <a:p>
            <a:pPr>
              <a:buNone/>
            </a:pPr>
            <a:r>
              <a:rPr lang="ru-RU" sz="1400" dirty="0" smtClean="0"/>
              <a:t>	</a:t>
            </a:r>
            <a:r>
              <a:rPr lang="ru-RU" sz="2400" dirty="0" smtClean="0"/>
              <a:t>Кинескопом называется приемная электронно-лучевая трубка с </a:t>
            </a:r>
            <a:r>
              <a:rPr lang="ru-RU" sz="2400" dirty="0" err="1" smtClean="0"/>
              <a:t>люминофорным</a:t>
            </a:r>
            <a:r>
              <a:rPr lang="ru-RU" sz="2400" dirty="0" smtClean="0"/>
              <a:t> экраном, преобразующая мгновенные значения сигнала в последовательность световых импульсов. Развертывающим элементом кинескопа является сфокусированный электронный луч, а воспроизведение изображения обеспечивается отклонением луча по закону развертки и модуляцией его плотности сигналом изображения.</a:t>
            </a:r>
            <a:endParaRPr lang="ru-RU"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Устройство черно – белого кинескопа</a:t>
            </a:r>
            <a:endParaRPr lang="ru-RU" dirty="0"/>
          </a:p>
        </p:txBody>
      </p:sp>
      <p:sp>
        <p:nvSpPr>
          <p:cNvPr id="3" name="Содержимое 2"/>
          <p:cNvSpPr>
            <a:spLocks noGrp="1"/>
          </p:cNvSpPr>
          <p:nvPr>
            <p:ph idx="1"/>
          </p:nvPr>
        </p:nvSpPr>
        <p:spPr>
          <a:xfrm>
            <a:off x="457200" y="2249424"/>
            <a:ext cx="3250704" cy="4325112"/>
          </a:xfrm>
        </p:spPr>
        <p:txBody>
          <a:bodyPr>
            <a:normAutofit fontScale="55000" lnSpcReduction="20000"/>
          </a:bodyPr>
          <a:lstStyle/>
          <a:p>
            <a:pPr>
              <a:buNone/>
            </a:pPr>
            <a:r>
              <a:rPr lang="ru-RU" dirty="0" smtClean="0"/>
              <a:t>	Схематическое изображение кинескопа для черно-белого телевидения: </a:t>
            </a:r>
          </a:p>
          <a:p>
            <a:pPr>
              <a:buNone/>
            </a:pPr>
            <a:r>
              <a:rPr lang="ru-RU" dirty="0" smtClean="0"/>
              <a:t>	1 - нить подогревателя катода; </a:t>
            </a:r>
          </a:p>
          <a:p>
            <a:pPr>
              <a:buNone/>
            </a:pPr>
            <a:r>
              <a:rPr lang="ru-RU" dirty="0" smtClean="0"/>
              <a:t>	2 - катод; </a:t>
            </a:r>
          </a:p>
          <a:p>
            <a:pPr>
              <a:buNone/>
            </a:pPr>
            <a:r>
              <a:rPr lang="ru-RU" dirty="0" smtClean="0"/>
              <a:t>	3 - управляющий электрод; </a:t>
            </a:r>
          </a:p>
          <a:p>
            <a:pPr>
              <a:buNone/>
            </a:pPr>
            <a:r>
              <a:rPr lang="ru-RU" dirty="0" smtClean="0"/>
              <a:t>	4 ускоряющий электрод; </a:t>
            </a:r>
          </a:p>
          <a:p>
            <a:pPr>
              <a:buNone/>
            </a:pPr>
            <a:r>
              <a:rPr lang="ru-RU" dirty="0" smtClean="0"/>
              <a:t>	5 - первый анод; </a:t>
            </a:r>
          </a:p>
          <a:p>
            <a:pPr>
              <a:buNone/>
            </a:pPr>
            <a:r>
              <a:rPr lang="ru-RU" dirty="0" smtClean="0"/>
              <a:t>	6 - второй анод; </a:t>
            </a:r>
          </a:p>
          <a:p>
            <a:pPr>
              <a:buNone/>
            </a:pPr>
            <a:r>
              <a:rPr lang="ru-RU" dirty="0" smtClean="0"/>
              <a:t>	7 - проводящее покрытие (аквадаг); </a:t>
            </a:r>
          </a:p>
          <a:p>
            <a:pPr>
              <a:buNone/>
            </a:pPr>
            <a:r>
              <a:rPr lang="ru-RU" dirty="0" smtClean="0"/>
              <a:t>	8 - катушки вертикального отклонения луча; </a:t>
            </a:r>
          </a:p>
          <a:p>
            <a:pPr>
              <a:buNone/>
            </a:pPr>
            <a:r>
              <a:rPr lang="ru-RU" dirty="0" smtClean="0"/>
              <a:t>	9 - катушки горизонтального отклонения луча; </a:t>
            </a:r>
          </a:p>
          <a:p>
            <a:pPr>
              <a:buNone/>
            </a:pPr>
            <a:r>
              <a:rPr lang="ru-RU" dirty="0" smtClean="0"/>
              <a:t>	10 - электронный луч; </a:t>
            </a:r>
          </a:p>
          <a:p>
            <a:pPr>
              <a:buNone/>
            </a:pPr>
            <a:r>
              <a:rPr lang="ru-RU" dirty="0" smtClean="0"/>
              <a:t>	11 - экран; </a:t>
            </a:r>
          </a:p>
          <a:p>
            <a:pPr>
              <a:buNone/>
            </a:pPr>
            <a:r>
              <a:rPr lang="ru-RU" dirty="0" smtClean="0"/>
              <a:t>	12 - вывод второго анода.</a:t>
            </a:r>
            <a:endParaRPr lang="ru-RU" dirty="0"/>
          </a:p>
        </p:txBody>
      </p:sp>
      <p:pic>
        <p:nvPicPr>
          <p:cNvPr id="20484" name="Picture 4" descr="http://www.booksite.ru/fulltext/1/001/010/001/260775868.jpg"/>
          <p:cNvPicPr>
            <a:picLocks noChangeAspect="1" noChangeArrowheads="1"/>
          </p:cNvPicPr>
          <p:nvPr/>
        </p:nvPicPr>
        <p:blipFill>
          <a:blip r:embed="rId2" cstate="print"/>
          <a:srcRect/>
          <a:stretch>
            <a:fillRect/>
          </a:stretch>
        </p:blipFill>
        <p:spPr bwMode="auto">
          <a:xfrm>
            <a:off x="3563888" y="2249424"/>
            <a:ext cx="5400600" cy="354279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032" y="229768"/>
            <a:ext cx="8964488" cy="1399032"/>
          </a:xfrm>
        </p:spPr>
        <p:txBody>
          <a:bodyPr>
            <a:normAutofit/>
          </a:bodyPr>
          <a:lstStyle/>
          <a:p>
            <a:r>
              <a:rPr lang="ru-RU" sz="4000" dirty="0" smtClean="0"/>
              <a:t>Устройство цветного кинескопа</a:t>
            </a:r>
            <a:endParaRPr lang="ru-RU" sz="4000" dirty="0"/>
          </a:p>
        </p:txBody>
      </p:sp>
      <p:sp>
        <p:nvSpPr>
          <p:cNvPr id="3" name="Содержимое 2"/>
          <p:cNvSpPr>
            <a:spLocks noGrp="1"/>
          </p:cNvSpPr>
          <p:nvPr>
            <p:ph idx="1"/>
          </p:nvPr>
        </p:nvSpPr>
        <p:spPr>
          <a:xfrm>
            <a:off x="179512" y="1882808"/>
            <a:ext cx="3312368" cy="4498520"/>
          </a:xfrm>
        </p:spPr>
        <p:txBody>
          <a:bodyPr>
            <a:normAutofit fontScale="70000" lnSpcReduction="20000"/>
          </a:bodyPr>
          <a:lstStyle/>
          <a:p>
            <a:pPr>
              <a:buNone/>
            </a:pPr>
            <a:r>
              <a:rPr lang="ru-RU" dirty="0" smtClean="0"/>
              <a:t>	1 —Электронные пушки. 2 — Электронные лучи. 3 — Фокусирующая катушка. 4 — Отклоняющие катушки. 5 — Анод. 6 — Маска, благодаря которой красный луч попадает на красный люминофор, и т. д. 7 — Красные, зелёные и синие зёрна люминофора. 8 — Маска и зёрна люминофора </a:t>
            </a:r>
            <a:endParaRPr lang="ru-RU" dirty="0"/>
          </a:p>
        </p:txBody>
      </p:sp>
      <p:pic>
        <p:nvPicPr>
          <p:cNvPr id="1026" name="Picture 2" descr="http://upload.wikimedia.org/wikipedia/commons/9/9b/CRT_color_enhanced.png?uselang=ru"/>
          <p:cNvPicPr>
            <a:picLocks noChangeAspect="1" noChangeArrowheads="1"/>
          </p:cNvPicPr>
          <p:nvPr/>
        </p:nvPicPr>
        <p:blipFill>
          <a:blip r:embed="rId2" cstate="print"/>
          <a:srcRect/>
          <a:stretch>
            <a:fillRect/>
          </a:stretch>
        </p:blipFill>
        <p:spPr bwMode="auto">
          <a:xfrm>
            <a:off x="3563888" y="1844824"/>
            <a:ext cx="5310590" cy="424847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504" y="1556792"/>
            <a:ext cx="9036496" cy="5004048"/>
          </a:xfrm>
        </p:spPr>
        <p:txBody>
          <a:bodyPr>
            <a:normAutofit/>
          </a:bodyPr>
          <a:lstStyle/>
          <a:p>
            <a:pPr>
              <a:buNone/>
            </a:pPr>
            <a:r>
              <a:rPr lang="ru-RU" sz="2000" dirty="0" smtClean="0"/>
              <a:t>	</a:t>
            </a:r>
            <a:r>
              <a:rPr lang="ru-RU" sz="2000" dirty="0" smtClean="0">
                <a:solidFill>
                  <a:srgbClr val="0000CC"/>
                </a:solidFill>
              </a:rPr>
              <a:t> </a:t>
            </a:r>
          </a:p>
          <a:p>
            <a:pPr>
              <a:buNone/>
            </a:pPr>
            <a:endParaRPr lang="ru-RU" sz="2000" dirty="0" smtClean="0">
              <a:solidFill>
                <a:srgbClr val="0000CC"/>
              </a:solidFill>
            </a:endParaRPr>
          </a:p>
          <a:p>
            <a:pPr>
              <a:buNone/>
            </a:pPr>
            <a:r>
              <a:rPr lang="ru-RU" sz="2000" dirty="0" smtClean="0">
                <a:solidFill>
                  <a:srgbClr val="0000CC"/>
                </a:solidFill>
              </a:rPr>
              <a:t>	</a:t>
            </a:r>
            <a:r>
              <a:rPr lang="ru-RU" dirty="0" err="1" smtClean="0"/>
              <a:t>Электронно</a:t>
            </a:r>
            <a:r>
              <a:rPr lang="ru-RU" dirty="0" smtClean="0"/>
              <a:t> – лучевая трубка – электровакуумный прибор, в котором используется электронный пучок малого сечения, который может отклоняться в любом направлении, и, попадая на люминесцентный экран, создавать изображение.</a:t>
            </a:r>
            <a:endParaRPr lang="ru-RU" dirty="0"/>
          </a:p>
        </p:txBody>
      </p:sp>
      <p:sp>
        <p:nvSpPr>
          <p:cNvPr id="5" name="Заголовок 1"/>
          <p:cNvSpPr txBox="1">
            <a:spLocks/>
          </p:cNvSpPr>
          <p:nvPr/>
        </p:nvSpPr>
        <p:spPr>
          <a:xfrm>
            <a:off x="611560" y="1094879"/>
            <a:ext cx="8458200" cy="1470025"/>
          </a:xfrm>
          <a:prstGeom prst="rect">
            <a:avLst/>
          </a:prstGeom>
        </p:spPr>
        <p:txBody>
          <a:bodyPr vert="horz"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err="1" smtClean="0">
                <a:ln>
                  <a:noFill/>
                </a:ln>
                <a:solidFill>
                  <a:schemeClr val="tx2"/>
                </a:solidFill>
                <a:effectLst/>
                <a:uLnTx/>
                <a:uFillTx/>
                <a:latin typeface="+mj-lt"/>
                <a:ea typeface="+mj-ea"/>
                <a:cs typeface="+mj-cs"/>
              </a:rPr>
              <a:t>Электронно</a:t>
            </a:r>
            <a:r>
              <a:rPr kumimoji="0" lang="ru-RU" sz="4000" b="0" i="0" u="none" strike="noStrike" kern="1200" cap="none" spc="0" normalizeH="0" baseline="0" noProof="0" dirty="0" smtClean="0">
                <a:ln>
                  <a:noFill/>
                </a:ln>
                <a:solidFill>
                  <a:schemeClr val="tx2"/>
                </a:solidFill>
                <a:effectLst/>
                <a:uLnTx/>
                <a:uFillTx/>
                <a:latin typeface="+mj-lt"/>
                <a:ea typeface="+mj-ea"/>
                <a:cs typeface="+mj-cs"/>
              </a:rPr>
              <a:t> – лучевая трубка</a:t>
            </a:r>
            <a:br>
              <a:rPr kumimoji="0" lang="ru-RU" sz="4000" b="0" i="0" u="none" strike="noStrike" kern="1200" cap="none" spc="0" normalizeH="0" baseline="0" noProof="0" dirty="0" smtClean="0">
                <a:ln>
                  <a:noFill/>
                </a:ln>
                <a:solidFill>
                  <a:schemeClr val="tx2"/>
                </a:solidFill>
                <a:effectLst/>
                <a:uLnTx/>
                <a:uFillTx/>
                <a:latin typeface="+mj-lt"/>
                <a:ea typeface="+mj-ea"/>
                <a:cs typeface="+mj-cs"/>
              </a:rPr>
            </a:br>
            <a:endParaRPr kumimoji="0" lang="ru-RU" sz="40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032" y="404664"/>
            <a:ext cx="8229600" cy="1066800"/>
          </a:xfrm>
        </p:spPr>
        <p:txBody>
          <a:bodyPr/>
          <a:lstStyle/>
          <a:p>
            <a:r>
              <a:rPr lang="ru-RU" dirty="0" smtClean="0"/>
              <a:t>Принцип работы</a:t>
            </a:r>
            <a:endParaRPr lang="ru-RU" dirty="0"/>
          </a:p>
        </p:txBody>
      </p:sp>
      <p:sp>
        <p:nvSpPr>
          <p:cNvPr id="7" name="Прямоугольник 6"/>
          <p:cNvSpPr/>
          <p:nvPr/>
        </p:nvSpPr>
        <p:spPr>
          <a:xfrm>
            <a:off x="314837" y="1196752"/>
            <a:ext cx="8532440" cy="6986528"/>
          </a:xfrm>
          <a:prstGeom prst="rect">
            <a:avLst/>
          </a:prstGeom>
        </p:spPr>
        <p:txBody>
          <a:bodyPr wrap="square">
            <a:spAutoFit/>
          </a:bodyPr>
          <a:lstStyle/>
          <a:p>
            <a:r>
              <a:rPr lang="ru-RU" sz="1600" dirty="0" smtClean="0"/>
              <a:t>Внутренняя поверхность стекла кинескопа покрыта люминофором. В трубке находятся электронные пушки, которые испускают электронные лучи. Эти лучи попадают на триады, заставляя точки светиться с различной интенсивностью. Эти точки в совокупности дают нужный оттенок цвета. </a:t>
            </a:r>
          </a:p>
          <a:p>
            <a:endParaRPr lang="ru-RU" sz="1600" dirty="0" smtClean="0"/>
          </a:p>
          <a:p>
            <a:r>
              <a:rPr lang="ru-RU" sz="1600" dirty="0" smtClean="0"/>
              <a:t>На каждую точку триады падает луч испускаемый определенной пушкой, то есть на зеленую точку падает луч испускаемый «зелёной» пушкой. Для достижения такого эффекта используются металлические решетки. Их строение зависит от типа кинескопа. Существуют три типа решеток: теневая, щелевая и </a:t>
            </a:r>
            <a:r>
              <a:rPr lang="ru-RU" sz="1600" dirty="0" err="1" smtClean="0"/>
              <a:t>апертурная</a:t>
            </a:r>
            <a:r>
              <a:rPr lang="ru-RU" sz="1600" dirty="0" smtClean="0"/>
              <a:t>.</a:t>
            </a:r>
          </a:p>
          <a:p>
            <a:endParaRPr lang="ru-RU" sz="1600" dirty="0" smtClean="0"/>
          </a:p>
          <a:p>
            <a:r>
              <a:rPr lang="ru-RU" sz="1600" dirty="0" smtClean="0"/>
              <a:t>Вывод изображения на экран происходит следующим образом. Электронный луч проходит последовательно по всем точкам экрана слева направо и сверху вниз, заставляя точки светиться. Таким образом, на экране появляется изображение.  Луч движется с такой скоростью, что точки не успевают погаснуть. Для стабильного и непрерывного изображения луч должен обегать весь экран не менее 25 раз в секунду, но при такой скорости изображение может мерцать. Для того чтобы оно не мерцало, скорость </a:t>
            </a:r>
            <a:r>
              <a:rPr lang="ru-RU" sz="1600" dirty="0" err="1" smtClean="0"/>
              <a:t>обегания</a:t>
            </a:r>
            <a:r>
              <a:rPr lang="ru-RU" sz="1600" dirty="0" smtClean="0"/>
              <a:t> луча должна быть не менее 75 раз в секунду.</a:t>
            </a:r>
          </a:p>
          <a:p>
            <a:endParaRPr lang="ru-RU" sz="1600" dirty="0" smtClean="0"/>
          </a:p>
          <a:p>
            <a:r>
              <a:rPr lang="ru-RU" sz="1600" dirty="0" smtClean="0"/>
              <a:t>Кадровая частота телевизора измеряется обычно в герцах и во многом определяет устойчивость изображения. Чем выше частота кадров, тем устойчивее изображение. Частота строк в килогерцах определяется произведением частоты вертикальной развертки на количество выводимых строк в одном кадре (разрешающая способность по вертикали).  Полоса видеосигнала, измеряемая в мегагерцах, определяет самые высокие частоты в видеосигнале. При построчном (</a:t>
            </a:r>
            <a:r>
              <a:rPr lang="ru-RU" sz="1600" dirty="0" err="1" smtClean="0"/>
              <a:t>non-interlaced</a:t>
            </a:r>
            <a:r>
              <a:rPr lang="ru-RU" sz="1600" dirty="0" smtClean="0"/>
              <a:t>) способе формирования изображения все строки кадра выводятся в течение одного периода кадровой развертки, при чересстрочном (</a:t>
            </a:r>
            <a:r>
              <a:rPr lang="ru-RU" sz="1600" dirty="0" err="1" smtClean="0"/>
              <a:t>interlaced</a:t>
            </a:r>
            <a:r>
              <a:rPr lang="ru-RU" sz="1600" dirty="0" smtClean="0"/>
              <a:t>) за один период кадровой развертки выводятся четные строки изображения, а за следующий — нечетные. </a:t>
            </a:r>
            <a:br>
              <a:rPr lang="ru-RU" sz="1600" dirty="0" smtClean="0"/>
            </a:br>
            <a:endParaRPr lang="ru-RU"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8229600" cy="1066800"/>
          </a:xfrm>
        </p:spPr>
        <p:txBody>
          <a:bodyPr/>
          <a:lstStyle/>
          <a:p>
            <a:r>
              <a:rPr lang="ru-RU" dirty="0" smtClean="0">
                <a:latin typeface="Georgia" pitchFamily="18" charset="0"/>
              </a:rPr>
              <a:t>Теневая маска</a:t>
            </a:r>
            <a:endParaRPr lang="ru-RU" dirty="0"/>
          </a:p>
        </p:txBody>
      </p:sp>
      <p:sp>
        <p:nvSpPr>
          <p:cNvPr id="3" name="Содержимое 2"/>
          <p:cNvSpPr>
            <a:spLocks noGrp="1"/>
          </p:cNvSpPr>
          <p:nvPr>
            <p:ph idx="1"/>
          </p:nvPr>
        </p:nvSpPr>
        <p:spPr>
          <a:xfrm>
            <a:off x="457200" y="1268760"/>
            <a:ext cx="3394720" cy="5400600"/>
          </a:xfrm>
        </p:spPr>
        <p:txBody>
          <a:bodyPr>
            <a:noAutofit/>
          </a:bodyPr>
          <a:lstStyle/>
          <a:p>
            <a:pPr algn="just"/>
            <a:r>
              <a:rPr lang="ru-RU" sz="1200" dirty="0" smtClean="0">
                <a:latin typeface="Georgia" pitchFamily="18" charset="0"/>
              </a:rPr>
              <a:t>Теневая маска создает решетку с однородными точками, где каждая такая точка состоит из трех </a:t>
            </a:r>
            <a:r>
              <a:rPr lang="ru-RU" sz="1200" dirty="0" err="1" smtClean="0">
                <a:latin typeface="Georgia" pitchFamily="18" charset="0"/>
              </a:rPr>
              <a:t>люминофорных</a:t>
            </a:r>
            <a:r>
              <a:rPr lang="ru-RU" sz="1200" dirty="0" smtClean="0">
                <a:latin typeface="Georgia" pitchFamily="18" charset="0"/>
              </a:rPr>
              <a:t> элементов основных цветов - зеленного, красного и синего, которые светятся с различной интенсивностью под воздействием лучей из электронных пушек. Минимальное расстояние между </a:t>
            </a:r>
            <a:r>
              <a:rPr lang="ru-RU" sz="1200" dirty="0" err="1" smtClean="0">
                <a:latin typeface="Georgia" pitchFamily="18" charset="0"/>
              </a:rPr>
              <a:t>люминофорными</a:t>
            </a:r>
            <a:r>
              <a:rPr lang="ru-RU" sz="1200" dirty="0" smtClean="0">
                <a:latin typeface="Georgia" pitchFamily="18" charset="0"/>
              </a:rPr>
              <a:t> элементами одинакового цвета называется шаг точки (</a:t>
            </a:r>
            <a:r>
              <a:rPr lang="en-US" sz="1200" dirty="0" smtClean="0">
                <a:latin typeface="Georgia" pitchFamily="18" charset="0"/>
              </a:rPr>
              <a:t>dot pitch</a:t>
            </a:r>
            <a:r>
              <a:rPr lang="ru-RU" sz="1200" dirty="0" smtClean="0">
                <a:latin typeface="Georgia" pitchFamily="18" charset="0"/>
              </a:rPr>
              <a:t>) и является индексом качества изображения. Шаг точки обычно измеряется в миллиметрах. Чем меньше значение шага точки, тем выше качество воспроизводимого на мониторе изображения. Теневая маска применяется в большинстве современных мониторов</a:t>
            </a:r>
            <a:endParaRPr lang="ru-RU" sz="1200" dirty="0">
              <a:latin typeface="Georgia" pitchFamily="18" charset="0"/>
            </a:endParaRPr>
          </a:p>
        </p:txBody>
      </p:sp>
      <p:pic>
        <p:nvPicPr>
          <p:cNvPr id="2051" name="Picture 3"/>
          <p:cNvPicPr>
            <a:picLocks noChangeAspect="1" noChangeArrowheads="1"/>
          </p:cNvPicPr>
          <p:nvPr/>
        </p:nvPicPr>
        <p:blipFill>
          <a:blip r:embed="rId2" cstate="print"/>
          <a:srcRect/>
          <a:stretch>
            <a:fillRect/>
          </a:stretch>
        </p:blipFill>
        <p:spPr bwMode="auto">
          <a:xfrm>
            <a:off x="3707904" y="2276872"/>
            <a:ext cx="5442784" cy="338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792088"/>
          </a:xfrm>
        </p:spPr>
        <p:txBody>
          <a:bodyPr/>
          <a:lstStyle/>
          <a:p>
            <a:r>
              <a:rPr lang="ru-RU" dirty="0" err="1" smtClean="0"/>
              <a:t>Апертурная</a:t>
            </a:r>
            <a:r>
              <a:rPr lang="ru-RU" dirty="0" smtClean="0"/>
              <a:t> решётка</a:t>
            </a:r>
            <a:endParaRPr lang="ru-RU" dirty="0"/>
          </a:p>
        </p:txBody>
      </p:sp>
      <p:sp>
        <p:nvSpPr>
          <p:cNvPr id="3" name="Содержимое 2"/>
          <p:cNvSpPr>
            <a:spLocks noGrp="1"/>
          </p:cNvSpPr>
          <p:nvPr>
            <p:ph idx="1"/>
          </p:nvPr>
        </p:nvSpPr>
        <p:spPr>
          <a:xfrm>
            <a:off x="415095" y="1126766"/>
            <a:ext cx="5266928" cy="5398577"/>
          </a:xfrm>
        </p:spPr>
        <p:txBody>
          <a:bodyPr>
            <a:normAutofit fontScale="55000" lnSpcReduction="20000"/>
          </a:bodyPr>
          <a:lstStyle/>
          <a:p>
            <a:pPr>
              <a:buNone/>
            </a:pPr>
            <a:r>
              <a:rPr lang="ru-RU" dirty="0" smtClean="0"/>
              <a:t>	</a:t>
            </a:r>
            <a:r>
              <a:rPr lang="ru-RU" dirty="0" err="1" smtClean="0"/>
              <a:t>Апертурная</a:t>
            </a:r>
            <a:r>
              <a:rPr lang="ru-RU" dirty="0" smtClean="0"/>
              <a:t> решётка — одна из двух основных технологий, используемых в кинескопах для синтеза изображения цветного телевидения. В приёмных трубках с </a:t>
            </a:r>
            <a:r>
              <a:rPr lang="ru-RU" dirty="0" err="1" smtClean="0"/>
              <a:t>апертурной</a:t>
            </a:r>
            <a:r>
              <a:rPr lang="ru-RU" dirty="0" smtClean="0"/>
              <a:t> решёткой используются тонкие вертикальные полоски люминофоров с разным цветом свечения: красным, зелёным и синим. Благодаря </a:t>
            </a:r>
            <a:r>
              <a:rPr lang="ru-RU" dirty="0" err="1" smtClean="0"/>
              <a:t>апертурной</a:t>
            </a:r>
            <a:r>
              <a:rPr lang="ru-RU" dirty="0" smtClean="0"/>
              <a:t> решётке, расположенной в непосредственной близости от экрана, электронные пучки трёх прожекторов, расположенных в одной плоскости (</a:t>
            </a:r>
            <a:r>
              <a:rPr lang="ru-RU" dirty="0" err="1" smtClean="0"/>
              <a:t>планарно</a:t>
            </a:r>
            <a:r>
              <a:rPr lang="ru-RU" dirty="0" smtClean="0"/>
              <a:t>), попадают только на полоски люминофора соответствующего цвета, осуществляя пространственный аддитивный синтез цвета. Такой принцип устройства получил наиболее широкую известность, благодаря кинескопам «</a:t>
            </a:r>
            <a:r>
              <a:rPr lang="ru-RU" dirty="0" err="1" smtClean="0"/>
              <a:t>Тринитрон</a:t>
            </a:r>
            <a:r>
              <a:rPr lang="ru-RU" dirty="0" smtClean="0"/>
              <a:t>» японской компании </a:t>
            </a:r>
            <a:r>
              <a:rPr lang="ru-RU" dirty="0" err="1" smtClean="0"/>
              <a:t>Sony</a:t>
            </a:r>
            <a:endParaRPr lang="ru-RU" dirty="0" smtClean="0"/>
          </a:p>
          <a:p>
            <a:pPr>
              <a:buNone/>
            </a:pPr>
            <a:r>
              <a:rPr lang="ru-RU" dirty="0" smtClean="0"/>
              <a:t>	Главными преимуществами технологии </a:t>
            </a:r>
            <a:r>
              <a:rPr lang="ru-RU" dirty="0" err="1" smtClean="0"/>
              <a:t>апертурной</a:t>
            </a:r>
            <a:r>
              <a:rPr lang="ru-RU" dirty="0" smtClean="0"/>
              <a:t> решётки считаются отсутствие кривизны экрана в вертикальной плоскости и более высокая прозрачность решётки по сравнению с теневой маской.</a:t>
            </a:r>
          </a:p>
          <a:p>
            <a:pPr>
              <a:buNone/>
            </a:pPr>
            <a:r>
              <a:rPr lang="ru-RU" dirty="0" smtClean="0"/>
              <a:t>	Одной из важнейших характеристик качества является минимальное расстояние между одноцветными элементами триад. Чем она меньше, тем лучше качество изображения.</a:t>
            </a:r>
          </a:p>
          <a:p>
            <a:endParaRPr lang="ru-RU" dirty="0"/>
          </a:p>
        </p:txBody>
      </p:sp>
      <p:sp>
        <p:nvSpPr>
          <p:cNvPr id="6" name="Прямоугольник 5"/>
          <p:cNvSpPr/>
          <p:nvPr/>
        </p:nvSpPr>
        <p:spPr>
          <a:xfrm>
            <a:off x="5921934" y="2276872"/>
            <a:ext cx="2808312" cy="4248472"/>
          </a:xfrm>
          <a:prstGeom prst="rect">
            <a:avLst/>
          </a:prstGeom>
          <a:ln/>
        </p:spPr>
        <p:style>
          <a:lnRef idx="0">
            <a:schemeClr val="dk1"/>
          </a:lnRef>
          <a:fillRef idx="3">
            <a:schemeClr val="dk1"/>
          </a:fillRef>
          <a:effectRef idx="3">
            <a:schemeClr val="dk1"/>
          </a:effectRef>
          <a:fontRef idx="minor">
            <a:schemeClr val="lt1"/>
          </a:fontRef>
        </p:style>
        <p:txBody>
          <a:bodyPr rtlCol="0" anchor="ctr"/>
          <a:lstStyle/>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sz="1100" dirty="0" smtClean="0"/>
          </a:p>
          <a:p>
            <a:pPr algn="ctr"/>
            <a:endParaRPr lang="ru-RU" sz="1100" dirty="0" smtClean="0"/>
          </a:p>
          <a:p>
            <a:pPr algn="ctr"/>
            <a:endParaRPr lang="ru-RU" sz="1100" dirty="0" smtClean="0"/>
          </a:p>
          <a:p>
            <a:pPr algn="ctr"/>
            <a:r>
              <a:rPr lang="ru-RU" sz="1100" dirty="0" smtClean="0">
                <a:solidFill>
                  <a:schemeClr val="accent1">
                    <a:lumMod val="20000"/>
                    <a:lumOff val="80000"/>
                  </a:schemeClr>
                </a:solidFill>
              </a:rPr>
              <a:t>Увеличенное изображение буквы серого цвета на чёрном фоне на экране с </a:t>
            </a:r>
            <a:r>
              <a:rPr lang="ru-RU" sz="1100" dirty="0" err="1" smtClean="0">
                <a:solidFill>
                  <a:schemeClr val="accent1">
                    <a:lumMod val="20000"/>
                    <a:lumOff val="80000"/>
                  </a:schemeClr>
                </a:solidFill>
              </a:rPr>
              <a:t>апертурной</a:t>
            </a:r>
            <a:r>
              <a:rPr lang="ru-RU" sz="1100" dirty="0" smtClean="0">
                <a:solidFill>
                  <a:schemeClr val="accent1">
                    <a:lumMod val="20000"/>
                    <a:lumOff val="80000"/>
                  </a:schemeClr>
                </a:solidFill>
              </a:rPr>
              <a:t> решёткой.</a:t>
            </a:r>
            <a:endParaRPr lang="ru-RU" sz="1100" dirty="0">
              <a:solidFill>
                <a:schemeClr val="accent1">
                  <a:lumMod val="20000"/>
                  <a:lumOff val="80000"/>
                </a:schemeClr>
              </a:solidFill>
            </a:endParaRPr>
          </a:p>
        </p:txBody>
      </p:sp>
      <p:pic>
        <p:nvPicPr>
          <p:cNvPr id="7" name="Picture 2"/>
          <p:cNvPicPr>
            <a:picLocks noChangeAspect="1" noChangeArrowheads="1"/>
          </p:cNvPicPr>
          <p:nvPr/>
        </p:nvPicPr>
        <p:blipFill>
          <a:blip r:embed="rId2" cstate="print"/>
          <a:srcRect/>
          <a:stretch>
            <a:fillRect/>
          </a:stretch>
        </p:blipFill>
        <p:spPr bwMode="auto">
          <a:xfrm>
            <a:off x="6183359" y="2467082"/>
            <a:ext cx="2278623" cy="3338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5150" y="392234"/>
            <a:ext cx="8229600" cy="1066800"/>
          </a:xfrm>
        </p:spPr>
        <p:txBody>
          <a:bodyPr/>
          <a:lstStyle/>
          <a:p>
            <a:r>
              <a:rPr lang="ru-RU" dirty="0" smtClean="0"/>
              <a:t>Щелевая маска</a:t>
            </a:r>
            <a:endParaRPr lang="ru-RU" dirty="0"/>
          </a:p>
        </p:txBody>
      </p:sp>
      <p:sp>
        <p:nvSpPr>
          <p:cNvPr id="3" name="Содержимое 2"/>
          <p:cNvSpPr>
            <a:spLocks noGrp="1"/>
          </p:cNvSpPr>
          <p:nvPr>
            <p:ph idx="1"/>
          </p:nvPr>
        </p:nvSpPr>
        <p:spPr>
          <a:xfrm>
            <a:off x="457200" y="1268760"/>
            <a:ext cx="5338936" cy="5400600"/>
          </a:xfrm>
        </p:spPr>
        <p:txBody>
          <a:bodyPr>
            <a:normAutofit/>
          </a:bodyPr>
          <a:lstStyle/>
          <a:p>
            <a:r>
              <a:rPr lang="ru-RU" sz="1500" dirty="0" err="1" smtClean="0"/>
              <a:t>Эт</a:t>
            </a:r>
            <a:r>
              <a:rPr lang="kk-KZ" sz="1500" dirty="0" smtClean="0"/>
              <a:t>а</a:t>
            </a:r>
            <a:r>
              <a:rPr lang="ru-RU" sz="1500" dirty="0" smtClean="0"/>
              <a:t> технология широко применяется компанией NEC. В данном случае </a:t>
            </a:r>
            <a:r>
              <a:rPr lang="ru-RU" sz="1500" dirty="0" err="1" smtClean="0"/>
              <a:t>люминофорные</a:t>
            </a:r>
            <a:r>
              <a:rPr lang="ru-RU" sz="1500" dirty="0" smtClean="0"/>
              <a:t> элементы расположены в вертикальных эллиптических ячейках, а маска сделана из вертикальных линий. Фактически вертикальные полосы разделены на эллиптические ячейки, которые содержат группы из трех </a:t>
            </a:r>
            <a:r>
              <a:rPr lang="ru-RU" sz="1500" dirty="0" err="1" smtClean="0"/>
              <a:t>люминофорных</a:t>
            </a:r>
            <a:r>
              <a:rPr lang="ru-RU" sz="1500" dirty="0" smtClean="0"/>
              <a:t> элементов трех основных цветов. Минимальное расстояние между двумя ячейками называется щелевым шагом. Чем меньше значение щелевого шага, тем выше качество изображения на мониторе.</a:t>
            </a:r>
          </a:p>
          <a:p>
            <a:endParaRPr lang="ru-RU" dirty="0"/>
          </a:p>
        </p:txBody>
      </p:sp>
      <p:pic>
        <p:nvPicPr>
          <p:cNvPr id="19458" name="Picture 2"/>
          <p:cNvPicPr>
            <a:picLocks noChangeAspect="1" noChangeArrowheads="1"/>
          </p:cNvPicPr>
          <p:nvPr/>
        </p:nvPicPr>
        <p:blipFill>
          <a:blip r:embed="rId2" cstate="print"/>
          <a:srcRect/>
          <a:stretch>
            <a:fillRect/>
          </a:stretch>
        </p:blipFill>
        <p:spPr bwMode="auto">
          <a:xfrm>
            <a:off x="5514528" y="2060848"/>
            <a:ext cx="3810000" cy="300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332656"/>
            <a:ext cx="8229600" cy="1066800"/>
          </a:xfrm>
        </p:spPr>
        <p:txBody>
          <a:bodyPr/>
          <a:lstStyle/>
          <a:p>
            <a:r>
              <a:rPr lang="ru-RU" dirty="0" smtClean="0"/>
              <a:t>История развития ЭЛТ</a:t>
            </a:r>
            <a:endParaRPr lang="ru-RU" dirty="0"/>
          </a:p>
        </p:txBody>
      </p:sp>
      <p:sp>
        <p:nvSpPr>
          <p:cNvPr id="3" name="Объект 2"/>
          <p:cNvSpPr>
            <a:spLocks noGrp="1"/>
          </p:cNvSpPr>
          <p:nvPr>
            <p:ph idx="1"/>
          </p:nvPr>
        </p:nvSpPr>
        <p:spPr>
          <a:xfrm>
            <a:off x="457200" y="1196752"/>
            <a:ext cx="8229600" cy="5377784"/>
          </a:xfrm>
        </p:spPr>
        <p:txBody>
          <a:bodyPr>
            <a:normAutofit fontScale="77500" lnSpcReduction="20000"/>
          </a:bodyPr>
          <a:lstStyle/>
          <a:p>
            <a:r>
              <a:rPr lang="ru-RU" dirty="0">
                <a:latin typeface="Times New Roman" panose="02020603050405020304" pitchFamily="18" charset="0"/>
                <a:cs typeface="Times New Roman" panose="02020603050405020304" pitchFamily="18" charset="0"/>
              </a:rPr>
              <a:t>В 1859 году </a:t>
            </a:r>
            <a:r>
              <a:rPr lang="ru-RU" dirty="0" err="1">
                <a:latin typeface="Times New Roman" panose="02020603050405020304" pitchFamily="18" charset="0"/>
                <a:cs typeface="Times New Roman" panose="02020603050405020304" pitchFamily="18" charset="0"/>
              </a:rPr>
              <a:t>Юлиус</a:t>
            </a:r>
            <a:r>
              <a:rPr lang="ru-RU" dirty="0">
                <a:latin typeface="Times New Roman" panose="02020603050405020304" pitchFamily="18" charset="0"/>
                <a:cs typeface="Times New Roman" panose="02020603050405020304" pitchFamily="18" charset="0"/>
              </a:rPr>
              <a:t> Плюккер открыл катодные лучи — поток электронов. В 1879 году Уильям </a:t>
            </a:r>
            <a:r>
              <a:rPr lang="ru-RU" dirty="0" err="1">
                <a:latin typeface="Times New Roman" panose="02020603050405020304" pitchFamily="18" charset="0"/>
                <a:cs typeface="Times New Roman" panose="02020603050405020304" pitchFamily="18" charset="0"/>
              </a:rPr>
              <a:t>Крукс</a:t>
            </a:r>
            <a:r>
              <a:rPr lang="ru-RU" dirty="0">
                <a:latin typeface="Times New Roman" panose="02020603050405020304" pitchFamily="18" charset="0"/>
                <a:cs typeface="Times New Roman" panose="02020603050405020304" pitchFamily="18" charset="0"/>
              </a:rPr>
              <a:t> создал прообраз электронно-лучевой трубки. Он установил, что катодные лучи распространяются линейно, но могут отклоняться магнитным полем, а также обнаружил, что при попадании катодных лучей на некоторые вещества последние начинают светиться</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В 1897 году немецкий физик Карл Фердинанд Браун на основе трубки </a:t>
            </a:r>
            <a:r>
              <a:rPr lang="ru-RU" dirty="0" err="1">
                <a:latin typeface="Times New Roman" panose="02020603050405020304" pitchFamily="18" charset="0"/>
                <a:cs typeface="Times New Roman" panose="02020603050405020304" pitchFamily="18" charset="0"/>
              </a:rPr>
              <a:t>Крукса</a:t>
            </a:r>
            <a:r>
              <a:rPr lang="ru-RU" dirty="0">
                <a:latin typeface="Times New Roman" panose="02020603050405020304" pitchFamily="18" charset="0"/>
                <a:cs typeface="Times New Roman" panose="02020603050405020304" pitchFamily="18" charset="0"/>
              </a:rPr>
              <a:t> создал катодную трубку, получившую названия трубки </a:t>
            </a:r>
            <a:r>
              <a:rPr lang="ru-RU" dirty="0" smtClean="0">
                <a:latin typeface="Times New Roman" panose="02020603050405020304" pitchFamily="18" charset="0"/>
                <a:cs typeface="Times New Roman" panose="02020603050405020304" pitchFamily="18" charset="0"/>
              </a:rPr>
              <a:t>Брауна. </a:t>
            </a:r>
            <a:r>
              <a:rPr lang="ru-RU" dirty="0">
                <a:latin typeface="Times New Roman" panose="02020603050405020304" pitchFamily="18" charset="0"/>
                <a:cs typeface="Times New Roman" panose="02020603050405020304" pitchFamily="18" charset="0"/>
              </a:rPr>
              <a:t>Луч отклонялся с помощью электромагнита только в одном измерении, второе направление развёртывалось при помощи вращающегося зеркала. Браун решил не патентовать своё изобретение, но выступал со множеством публичных демонстраций и публикаций в научной </a:t>
            </a:r>
            <a:r>
              <a:rPr lang="ru-RU" dirty="0" smtClean="0">
                <a:latin typeface="Times New Roman" panose="02020603050405020304" pitchFamily="18" charset="0"/>
                <a:cs typeface="Times New Roman" panose="02020603050405020304" pitchFamily="18" charset="0"/>
              </a:rPr>
              <a:t>печати. </a:t>
            </a:r>
            <a:r>
              <a:rPr lang="ru-RU" dirty="0">
                <a:latin typeface="Times New Roman" panose="02020603050405020304" pitchFamily="18" charset="0"/>
                <a:cs typeface="Times New Roman" panose="02020603050405020304" pitchFamily="18" charset="0"/>
              </a:rPr>
              <a:t>Трубка Брауна использовалась и совершенствовалась многими учёными. В 1903 году Артур </a:t>
            </a:r>
            <a:r>
              <a:rPr lang="ru-RU" dirty="0" err="1">
                <a:latin typeface="Times New Roman" panose="02020603050405020304" pitchFamily="18" charset="0"/>
                <a:cs typeface="Times New Roman" panose="02020603050405020304" pitchFamily="18" charset="0"/>
              </a:rPr>
              <a:t>Венельт</a:t>
            </a:r>
            <a:r>
              <a:rPr lang="ru-RU" dirty="0">
                <a:latin typeface="Times New Roman" panose="02020603050405020304" pitchFamily="18" charset="0"/>
                <a:cs typeface="Times New Roman" panose="02020603050405020304" pitchFamily="18" charset="0"/>
              </a:rPr>
              <a:t> поместил в трубке цилиндрический электрод (цилиндр </a:t>
            </a:r>
            <a:r>
              <a:rPr lang="ru-RU" dirty="0" err="1">
                <a:latin typeface="Times New Roman" panose="02020603050405020304" pitchFamily="18" charset="0"/>
                <a:cs typeface="Times New Roman" panose="02020603050405020304" pitchFamily="18" charset="0"/>
              </a:rPr>
              <a:t>Венельта</a:t>
            </a:r>
            <a:r>
              <a:rPr lang="ru-RU" dirty="0">
                <a:latin typeface="Times New Roman" panose="02020603050405020304" pitchFamily="18" charset="0"/>
                <a:cs typeface="Times New Roman" panose="02020603050405020304" pitchFamily="18" charset="0"/>
              </a:rPr>
              <a:t>), позволяющий менять интенсивность электронного луча, а соответственно и яркость свечения люминофора.</a:t>
            </a:r>
          </a:p>
          <a:p>
            <a:endParaRPr lang="ru-RU" dirty="0"/>
          </a:p>
        </p:txBody>
      </p:sp>
    </p:spTree>
    <p:extLst>
      <p:ext uri="{BB962C8B-B14F-4D97-AF65-F5344CB8AC3E}">
        <p14:creationId xmlns:p14="http://schemas.microsoft.com/office/powerpoint/2010/main" val="4058857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6241880"/>
          </a:xfrm>
        </p:spPr>
        <p:txBody>
          <a:bodyPr/>
          <a:lstStyle/>
          <a:p>
            <a:pPr lvl="0">
              <a:buClr>
                <a:srgbClr val="EB641B"/>
              </a:buClr>
            </a:pPr>
            <a:r>
              <a:rPr lang="ru-RU" sz="2000" dirty="0">
                <a:latin typeface="Times New Roman" panose="02020603050405020304" pitchFamily="18" charset="0"/>
                <a:cs typeface="Times New Roman" panose="02020603050405020304" pitchFamily="18" charset="0"/>
              </a:rPr>
              <a:t>В 1906 году сотрудники Брауна М. </a:t>
            </a:r>
            <a:r>
              <a:rPr lang="ru-RU" sz="2000" dirty="0" err="1">
                <a:latin typeface="Times New Roman" panose="02020603050405020304" pitchFamily="18" charset="0"/>
                <a:cs typeface="Times New Roman" panose="02020603050405020304" pitchFamily="18" charset="0"/>
              </a:rPr>
              <a:t>Дикман</a:t>
            </a:r>
            <a:r>
              <a:rPr lang="ru-RU" sz="2000" dirty="0">
                <a:latin typeface="Times New Roman" panose="02020603050405020304" pitchFamily="18" charset="0"/>
                <a:cs typeface="Times New Roman" panose="02020603050405020304" pitchFamily="18" charset="0"/>
              </a:rPr>
              <a:t> и Г. </a:t>
            </a:r>
            <a:r>
              <a:rPr lang="ru-RU" sz="2000" dirty="0" err="1">
                <a:latin typeface="Times New Roman" panose="02020603050405020304" pitchFamily="18" charset="0"/>
                <a:cs typeface="Times New Roman" panose="02020603050405020304" pitchFamily="18" charset="0"/>
              </a:rPr>
              <a:t>Глаге</a:t>
            </a:r>
            <a:r>
              <a:rPr lang="ru-RU" sz="2000" dirty="0">
                <a:latin typeface="Times New Roman" panose="02020603050405020304" pitchFamily="18" charset="0"/>
                <a:cs typeface="Times New Roman" panose="02020603050405020304" pitchFamily="18" charset="0"/>
              </a:rPr>
              <a:t> получили патент на использование трубки Брауна для передачи изображений, а в 1909 году М. </a:t>
            </a:r>
            <a:r>
              <a:rPr lang="ru-RU" sz="2000" dirty="0" err="1">
                <a:latin typeface="Times New Roman" panose="02020603050405020304" pitchFamily="18" charset="0"/>
                <a:cs typeface="Times New Roman" panose="02020603050405020304" pitchFamily="18" charset="0"/>
              </a:rPr>
              <a:t>Дикман</a:t>
            </a:r>
            <a:r>
              <a:rPr lang="ru-RU" sz="2000" dirty="0">
                <a:latin typeface="Times New Roman" panose="02020603050405020304" pitchFamily="18" charset="0"/>
                <a:cs typeface="Times New Roman" panose="02020603050405020304" pitchFamily="18" charset="0"/>
              </a:rPr>
              <a:t> предложил идею фототелеграфного устройства для передачи изображений с помощью трубки Брауна; в устройстве для развёртки применялся диск Нипкова.</a:t>
            </a:r>
          </a:p>
          <a:p>
            <a:pPr lvl="0">
              <a:buClr>
                <a:srgbClr val="EB641B"/>
              </a:buClr>
            </a:pPr>
            <a:r>
              <a:rPr lang="ru-RU" sz="2000" dirty="0">
                <a:latin typeface="Times New Roman" panose="02020603050405020304" pitchFamily="18" charset="0"/>
                <a:cs typeface="Times New Roman" panose="02020603050405020304" pitchFamily="18" charset="0"/>
              </a:rPr>
              <a:t>С 1902 года с трубкой Брауна работает Борис Львович </a:t>
            </a:r>
            <a:r>
              <a:rPr lang="ru-RU" sz="2000" dirty="0" err="1">
                <a:latin typeface="Times New Roman" panose="02020603050405020304" pitchFamily="18" charset="0"/>
                <a:cs typeface="Times New Roman" panose="02020603050405020304" pitchFamily="18" charset="0"/>
              </a:rPr>
              <a:t>Розинг</a:t>
            </a:r>
            <a:r>
              <a:rPr lang="ru-RU" sz="2000" dirty="0">
                <a:latin typeface="Times New Roman" panose="02020603050405020304" pitchFamily="18" charset="0"/>
                <a:cs typeface="Times New Roman" panose="02020603050405020304" pitchFamily="18" charset="0"/>
              </a:rPr>
              <a:t>. 25 июля 1907 года он подал заявку на изобретение «Способ электрической передачи изображений на расстояния». Развёртка луча в трубке производилась магнитными полями, а модуляция сигнала (изменение яркости) — с помощью конденсатора, который мог отклонять луч по вертикали, изменяя тем самым число электронов, проходящих на экран через диафрагму. 9 мая 1911 года на заседании Русского технического общества </a:t>
            </a:r>
            <a:r>
              <a:rPr lang="ru-RU" sz="2000" dirty="0" err="1">
                <a:latin typeface="Times New Roman" panose="02020603050405020304" pitchFamily="18" charset="0"/>
                <a:cs typeface="Times New Roman" panose="02020603050405020304" pitchFamily="18" charset="0"/>
              </a:rPr>
              <a:t>Розинг</a:t>
            </a:r>
            <a:r>
              <a:rPr lang="ru-RU" sz="2000" dirty="0">
                <a:latin typeface="Times New Roman" panose="02020603050405020304" pitchFamily="18" charset="0"/>
                <a:cs typeface="Times New Roman" panose="02020603050405020304" pitchFamily="18" charset="0"/>
              </a:rPr>
              <a:t> продемонстрировал передачу телевизионных изображений простых геометрических фигур и приём их с воспроизведением на экране ЭЛТ.</a:t>
            </a:r>
          </a:p>
          <a:p>
            <a:pPr lvl="0">
              <a:buClr>
                <a:srgbClr val="EB641B"/>
              </a:buClr>
            </a:pPr>
            <a:r>
              <a:rPr lang="ru-RU" sz="2000" dirty="0">
                <a:latin typeface="Times New Roman" panose="02020603050405020304" pitchFamily="18" charset="0"/>
                <a:cs typeface="Times New Roman" panose="02020603050405020304" pitchFamily="18" charset="0"/>
              </a:rPr>
              <a:t>В начале и середине XX века значительную роль в развитии ЭЛТ сыграли Владимир Зворыкин, Аллен </a:t>
            </a:r>
            <a:r>
              <a:rPr lang="ru-RU" sz="2000" dirty="0" err="1" smtClean="0">
                <a:latin typeface="Times New Roman" panose="02020603050405020304" pitchFamily="18" charset="0"/>
                <a:cs typeface="Times New Roman" panose="02020603050405020304" pitchFamily="18" charset="0"/>
              </a:rPr>
              <a:t>Дюмонт</a:t>
            </a:r>
            <a:r>
              <a:rPr lang="ru-RU" sz="2000" baseline="30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   и </a:t>
            </a:r>
            <a:r>
              <a:rPr lang="ru-RU" sz="2000" dirty="0">
                <a:latin typeface="Times New Roman" panose="02020603050405020304" pitchFamily="18" charset="0"/>
                <a:cs typeface="Times New Roman" panose="02020603050405020304" pitchFamily="18" charset="0"/>
              </a:rPr>
              <a:t>другие.</a:t>
            </a:r>
          </a:p>
          <a:p>
            <a:endParaRPr lang="ru-RU" dirty="0"/>
          </a:p>
        </p:txBody>
      </p:sp>
    </p:spTree>
    <p:extLst>
      <p:ext uri="{BB962C8B-B14F-4D97-AF65-F5344CB8AC3E}">
        <p14:creationId xmlns:p14="http://schemas.microsoft.com/office/powerpoint/2010/main" val="2957298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                       ЭЛТ</a:t>
            </a:r>
            <a:endParaRPr lang="ru-RU" b="1" dirty="0"/>
          </a:p>
        </p:txBody>
      </p:sp>
      <p:cxnSp>
        <p:nvCxnSpPr>
          <p:cNvPr id="7" name="Прямая со стрелкой 6"/>
          <p:cNvCxnSpPr/>
          <p:nvPr/>
        </p:nvCxnSpPr>
        <p:spPr>
          <a:xfrm flipH="1">
            <a:off x="2411760" y="2132856"/>
            <a:ext cx="1368152" cy="13681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 name="Прямая со стрелкой 7"/>
          <p:cNvCxnSpPr/>
          <p:nvPr/>
        </p:nvCxnSpPr>
        <p:spPr>
          <a:xfrm>
            <a:off x="5292080" y="2159751"/>
            <a:ext cx="1440160" cy="13681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4" name="Прямоугольник 13"/>
          <p:cNvSpPr/>
          <p:nvPr/>
        </p:nvSpPr>
        <p:spPr>
          <a:xfrm>
            <a:off x="1187624" y="3645024"/>
            <a:ext cx="2448272" cy="108012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dirty="0" smtClean="0">
              <a:solidFill>
                <a:schemeClr val="tx1"/>
              </a:solidFill>
              <a:latin typeface="Georgia" pitchFamily="18" charset="0"/>
            </a:endParaRPr>
          </a:p>
          <a:p>
            <a:pPr algn="ctr"/>
            <a:r>
              <a:rPr lang="ru-RU" dirty="0" smtClean="0">
                <a:solidFill>
                  <a:schemeClr val="tx1"/>
                </a:solidFill>
                <a:latin typeface="Georgia" pitchFamily="18" charset="0"/>
              </a:rPr>
              <a:t>С планарным расположением электронных пушек.</a:t>
            </a:r>
            <a:endParaRPr lang="ru-RU" dirty="0" smtClean="0">
              <a:solidFill>
                <a:schemeClr val="tx1"/>
              </a:solidFill>
              <a:latin typeface="Georgia" pitchFamily="18" charset="0"/>
            </a:endParaRPr>
          </a:p>
          <a:p>
            <a:pPr algn="ctr"/>
            <a:endParaRPr lang="ru-RU" dirty="0">
              <a:solidFill>
                <a:schemeClr val="tx1"/>
              </a:solidFill>
            </a:endParaRPr>
          </a:p>
        </p:txBody>
      </p:sp>
      <p:sp>
        <p:nvSpPr>
          <p:cNvPr id="15" name="Прямоугольник 14"/>
          <p:cNvSpPr/>
          <p:nvPr/>
        </p:nvSpPr>
        <p:spPr>
          <a:xfrm>
            <a:off x="5508104" y="3636059"/>
            <a:ext cx="2448272" cy="108012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dirty="0" smtClean="0">
              <a:solidFill>
                <a:schemeClr val="tx1"/>
              </a:solidFill>
              <a:latin typeface="Georgia" pitchFamily="18" charset="0"/>
            </a:endParaRPr>
          </a:p>
          <a:p>
            <a:pPr algn="ctr"/>
            <a:r>
              <a:rPr lang="ru-RU" dirty="0" err="1" smtClean="0">
                <a:solidFill>
                  <a:srgbClr val="404040"/>
                </a:solidFill>
                <a:latin typeface="Georgia" pitchFamily="18" charset="0"/>
              </a:rPr>
              <a:t>Трехлучевые</a:t>
            </a:r>
            <a:r>
              <a:rPr lang="ru-RU" dirty="0" smtClean="0">
                <a:solidFill>
                  <a:srgbClr val="404040"/>
                </a:solidFill>
                <a:latin typeface="Georgia" pitchFamily="18" charset="0"/>
              </a:rPr>
              <a:t> ,</a:t>
            </a:r>
          </a:p>
          <a:p>
            <a:pPr algn="ctr"/>
            <a:r>
              <a:rPr lang="ru-RU" dirty="0" smtClean="0">
                <a:solidFill>
                  <a:srgbClr val="404040"/>
                </a:solidFill>
                <a:latin typeface="Georgia" pitchFamily="18" charset="0"/>
              </a:rPr>
              <a:t>с дельтаобразным расположением электронных пушек.</a:t>
            </a:r>
          </a:p>
          <a:p>
            <a:pPr algn="ctr"/>
            <a:endParaRPr lang="ru-RU"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7301" y="188640"/>
            <a:ext cx="8229600" cy="1066800"/>
          </a:xfrm>
        </p:spPr>
        <p:txBody>
          <a:bodyPr/>
          <a:lstStyle/>
          <a:p>
            <a:r>
              <a:rPr lang="ru-RU" dirty="0" smtClean="0"/>
              <a:t>Классификация ЭЛТ</a:t>
            </a:r>
            <a:endParaRPr lang="ru-RU" dirty="0"/>
          </a:p>
        </p:txBody>
      </p:sp>
      <p:sp>
        <p:nvSpPr>
          <p:cNvPr id="3" name="Объект 2"/>
          <p:cNvSpPr>
            <a:spLocks noGrp="1"/>
          </p:cNvSpPr>
          <p:nvPr>
            <p:ph idx="1"/>
          </p:nvPr>
        </p:nvSpPr>
        <p:spPr>
          <a:xfrm>
            <a:off x="457200" y="980728"/>
            <a:ext cx="8229600" cy="5593808"/>
          </a:xfrm>
        </p:spPr>
        <p:txBody>
          <a:bodyPr>
            <a:normAutofit/>
          </a:bodyPr>
          <a:lstStyle/>
          <a:p>
            <a:r>
              <a:rPr lang="ru-RU" sz="2400" dirty="0" smtClean="0">
                <a:latin typeface="Times New Roman" panose="02020603050405020304" pitchFamily="18" charset="0"/>
                <a:cs typeface="Times New Roman" panose="02020603050405020304" pitchFamily="18" charset="0"/>
              </a:rPr>
              <a:t>1. По </a:t>
            </a:r>
            <a:r>
              <a:rPr lang="ru-RU" sz="2400" dirty="0">
                <a:latin typeface="Times New Roman" panose="02020603050405020304" pitchFamily="18" charset="0"/>
                <a:cs typeface="Times New Roman" panose="02020603050405020304" pitchFamily="18" charset="0"/>
              </a:rPr>
              <a:t>способу отклонения электронного луча все ЭЛТ делятся на две группы: </a:t>
            </a:r>
            <a:r>
              <a:rPr lang="ru-RU" sz="2400" u="sng" dirty="0">
                <a:latin typeface="Times New Roman" panose="02020603050405020304" pitchFamily="18" charset="0"/>
                <a:cs typeface="Times New Roman" panose="02020603050405020304" pitchFamily="18" charset="0"/>
              </a:rPr>
              <a:t>с электромагнитным отклонением </a:t>
            </a:r>
            <a:r>
              <a:rPr lang="ru-RU" sz="2400" dirty="0">
                <a:latin typeface="Times New Roman" panose="02020603050405020304" pitchFamily="18" charset="0"/>
                <a:cs typeface="Times New Roman" panose="02020603050405020304" pitchFamily="18" charset="0"/>
              </a:rPr>
              <a:t>(индикаторные ЭЛТ и кинескопы) и </a:t>
            </a:r>
            <a:r>
              <a:rPr lang="ru-RU" sz="2400" u="sng" dirty="0">
                <a:latin typeface="Times New Roman" panose="02020603050405020304" pitchFamily="18" charset="0"/>
                <a:cs typeface="Times New Roman" panose="02020603050405020304" pitchFamily="18" charset="0"/>
              </a:rPr>
              <a:t>с электростатическим отклонением</a:t>
            </a:r>
            <a:r>
              <a:rPr lang="ru-RU" sz="2400" dirty="0">
                <a:latin typeface="Times New Roman" panose="02020603050405020304" pitchFamily="18" charset="0"/>
                <a:cs typeface="Times New Roman" panose="02020603050405020304" pitchFamily="18" charset="0"/>
              </a:rPr>
              <a:t> (осциллографические ЭЛТ и очень небольшая часть индикаторных ЭЛТ</a:t>
            </a:r>
            <a:r>
              <a:rPr lang="ru-RU" sz="2400" dirty="0" smtClean="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2. По </a:t>
            </a:r>
            <a:r>
              <a:rPr lang="ru-RU" sz="2400" dirty="0">
                <a:latin typeface="Times New Roman" panose="02020603050405020304" pitchFamily="18" charset="0"/>
                <a:cs typeface="Times New Roman" panose="02020603050405020304" pitchFamily="18" charset="0"/>
              </a:rPr>
              <a:t>способности сохранять записанное изображение ЭЛТ делят на </a:t>
            </a:r>
            <a:r>
              <a:rPr lang="ru-RU" sz="2400" u="sng" dirty="0">
                <a:latin typeface="Times New Roman" panose="02020603050405020304" pitchFamily="18" charset="0"/>
                <a:cs typeface="Times New Roman" panose="02020603050405020304" pitchFamily="18" charset="0"/>
              </a:rPr>
              <a:t>трубки без памяти </a:t>
            </a:r>
            <a:r>
              <a:rPr lang="ru-RU" sz="2400" dirty="0">
                <a:latin typeface="Times New Roman" panose="02020603050405020304" pitchFamily="18" charset="0"/>
                <a:cs typeface="Times New Roman" panose="02020603050405020304" pitchFamily="18" charset="0"/>
              </a:rPr>
              <a:t>и </a:t>
            </a:r>
            <a:r>
              <a:rPr lang="ru-RU" sz="2400" u="sng" dirty="0">
                <a:latin typeface="Times New Roman" panose="02020603050405020304" pitchFamily="18" charset="0"/>
                <a:cs typeface="Times New Roman" panose="02020603050405020304" pitchFamily="18" charset="0"/>
              </a:rPr>
              <a:t>трубки с памятью </a:t>
            </a:r>
            <a:r>
              <a:rPr lang="ru-RU" sz="2400" dirty="0">
                <a:latin typeface="Times New Roman" panose="02020603050405020304" pitchFamily="18" charset="0"/>
                <a:cs typeface="Times New Roman" panose="02020603050405020304" pitchFamily="18" charset="0"/>
              </a:rPr>
              <a:t>(индикаторные и осциллографические), в конструкции которых предусмотрены специальные элементы (узлы) памяти, с помощью которых единожды записанное изображение может многократно воспроизводиться</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0356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6025856"/>
          </a:xfrm>
        </p:spPr>
        <p:txBody>
          <a:bodyPr>
            <a:noAutofit/>
          </a:bodyPr>
          <a:lstStyle/>
          <a:p>
            <a:pPr lvl="0">
              <a:buClr>
                <a:srgbClr val="EB641B"/>
              </a:buClr>
            </a:pPr>
            <a:r>
              <a:rPr lang="ru-RU" sz="2400" dirty="0" smtClean="0">
                <a:latin typeface="Times New Roman" panose="02020603050405020304" pitchFamily="18" charset="0"/>
                <a:cs typeface="Times New Roman" panose="02020603050405020304" pitchFamily="18" charset="0"/>
              </a:rPr>
              <a:t>3. По </a:t>
            </a:r>
            <a:r>
              <a:rPr lang="ru-RU" sz="2400" dirty="0">
                <a:latin typeface="Times New Roman" panose="02020603050405020304" pitchFamily="18" charset="0"/>
                <a:cs typeface="Times New Roman" panose="02020603050405020304" pitchFamily="18" charset="0"/>
              </a:rPr>
              <a:t>цвету свечения экрана ЭЛТ подразделяются на </a:t>
            </a:r>
            <a:r>
              <a:rPr lang="ru-RU" sz="2400" u="sng" dirty="0">
                <a:latin typeface="Times New Roman" panose="02020603050405020304" pitchFamily="18" charset="0"/>
                <a:cs typeface="Times New Roman" panose="02020603050405020304" pitchFamily="18" charset="0"/>
              </a:rPr>
              <a:t>монохромные и многоцветные</a:t>
            </a:r>
            <a:r>
              <a:rPr lang="ru-RU" sz="2400" dirty="0">
                <a:latin typeface="Times New Roman" panose="02020603050405020304" pitchFamily="18" charset="0"/>
                <a:cs typeface="Times New Roman" panose="02020603050405020304" pitchFamily="18" charset="0"/>
              </a:rPr>
              <a:t>. </a:t>
            </a:r>
            <a:endParaRPr lang="ru-RU" sz="2400" dirty="0" smtClean="0">
              <a:latin typeface="Times New Roman" panose="02020603050405020304" pitchFamily="18" charset="0"/>
              <a:cs typeface="Times New Roman" panose="02020603050405020304" pitchFamily="18" charset="0"/>
            </a:endParaRPr>
          </a:p>
          <a:p>
            <a:pPr lvl="0">
              <a:buClr>
                <a:srgbClr val="EB641B"/>
              </a:buClr>
            </a:pPr>
            <a:r>
              <a:rPr lang="ru-RU" sz="2400" dirty="0" smtClean="0">
                <a:latin typeface="Times New Roman" panose="02020603050405020304" pitchFamily="18" charset="0"/>
                <a:cs typeface="Times New Roman" panose="02020603050405020304" pitchFamily="18" charset="0"/>
              </a:rPr>
              <a:t>Монохромные </a:t>
            </a:r>
            <a:r>
              <a:rPr lang="ru-RU" sz="2400" dirty="0">
                <a:latin typeface="Times New Roman" panose="02020603050405020304" pitchFamily="18" charset="0"/>
                <a:cs typeface="Times New Roman" panose="02020603050405020304" pitchFamily="18" charset="0"/>
              </a:rPr>
              <a:t>могут иметь разный цвет свечения: белый, зелёный, синий, красный и другие. </a:t>
            </a:r>
            <a:endParaRPr lang="ru-RU" sz="2400" dirty="0" smtClean="0">
              <a:latin typeface="Times New Roman" panose="02020603050405020304" pitchFamily="18" charset="0"/>
              <a:cs typeface="Times New Roman" panose="02020603050405020304" pitchFamily="18" charset="0"/>
            </a:endParaRPr>
          </a:p>
          <a:p>
            <a:pPr lvl="0">
              <a:buClr>
                <a:srgbClr val="EB641B"/>
              </a:buClr>
            </a:pPr>
            <a:r>
              <a:rPr lang="ru-RU" sz="2400" dirty="0" smtClean="0">
                <a:latin typeface="Times New Roman" panose="02020603050405020304" pitchFamily="18" charset="0"/>
                <a:cs typeface="Times New Roman" panose="02020603050405020304" pitchFamily="18" charset="0"/>
              </a:rPr>
              <a:t>Многоцветные </a:t>
            </a:r>
            <a:r>
              <a:rPr lang="ru-RU" sz="2400" dirty="0">
                <a:latin typeface="Times New Roman" panose="02020603050405020304" pitchFamily="18" charset="0"/>
                <a:cs typeface="Times New Roman" panose="02020603050405020304" pitchFamily="18" charset="0"/>
              </a:rPr>
              <a:t>подразделяются по принципу действия на двухцветные и трёхцветные. </a:t>
            </a:r>
            <a:endParaRPr lang="ru-RU" sz="2400" dirty="0" smtClean="0">
              <a:latin typeface="Times New Roman" panose="02020603050405020304" pitchFamily="18" charset="0"/>
              <a:cs typeface="Times New Roman" panose="02020603050405020304" pitchFamily="18" charset="0"/>
            </a:endParaRPr>
          </a:p>
          <a:p>
            <a:pPr lvl="0">
              <a:buClr>
                <a:srgbClr val="EB641B"/>
              </a:buClr>
            </a:pPr>
            <a:r>
              <a:rPr lang="ru-RU" sz="2400" dirty="0" smtClean="0">
                <a:latin typeface="Times New Roman" panose="02020603050405020304" pitchFamily="18" charset="0"/>
                <a:cs typeface="Times New Roman" panose="02020603050405020304" pitchFamily="18" charset="0"/>
              </a:rPr>
              <a:t>Двухцветные</a:t>
            </a:r>
            <a:r>
              <a:rPr lang="ru-RU" sz="2400" dirty="0">
                <a:latin typeface="Times New Roman" panose="02020603050405020304" pitchFamily="18" charset="0"/>
                <a:cs typeface="Times New Roman" panose="02020603050405020304" pitchFamily="18" charset="0"/>
              </a:rPr>
              <a:t> — индикаторные ЭЛТ, цвет свечения экрана которых меняется или за счет переключения высокого напряжения, или за счет изменения плотности тока электронного луча. </a:t>
            </a:r>
            <a:endParaRPr lang="ru-RU" sz="2400" dirty="0" smtClean="0">
              <a:latin typeface="Times New Roman" panose="02020603050405020304" pitchFamily="18" charset="0"/>
              <a:cs typeface="Times New Roman" panose="02020603050405020304" pitchFamily="18" charset="0"/>
            </a:endParaRPr>
          </a:p>
          <a:p>
            <a:pPr lvl="0">
              <a:buClr>
                <a:srgbClr val="EB641B"/>
              </a:buClr>
            </a:pPr>
            <a:r>
              <a:rPr lang="ru-RU" sz="2400" dirty="0" smtClean="0">
                <a:latin typeface="Times New Roman" panose="02020603050405020304" pitchFamily="18" charset="0"/>
                <a:cs typeface="Times New Roman" panose="02020603050405020304" pitchFamily="18" charset="0"/>
              </a:rPr>
              <a:t>Трёхцветные </a:t>
            </a:r>
            <a:r>
              <a:rPr lang="ru-RU" sz="2400" dirty="0">
                <a:latin typeface="Times New Roman" panose="02020603050405020304" pitchFamily="18" charset="0"/>
                <a:cs typeface="Times New Roman" panose="02020603050405020304" pitchFamily="18" charset="0"/>
              </a:rPr>
              <a:t>(по основным цветам) — цветные кинескопы, многоцветность свечения экрана которых обеспечивается специальными конструкциями электронно-оптической системы, цветоделительной маски и экрана.</a:t>
            </a:r>
          </a:p>
          <a:p>
            <a:pPr lvl="0">
              <a:buClr>
                <a:srgbClr val="EB641B"/>
              </a:buClr>
            </a:pPr>
            <a:endParaRPr lang="ru-RU" sz="1800" dirty="0">
              <a:latin typeface="Times New Roman" panose="02020603050405020304" pitchFamily="18" charset="0"/>
              <a:cs typeface="Times New Roman" panose="02020603050405020304" pitchFamily="18" charset="0"/>
            </a:endParaRPr>
          </a:p>
          <a:p>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8166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6025856"/>
          </a:xfrm>
        </p:spPr>
        <p:txBody>
          <a:bodyPr/>
          <a:lstStyle/>
          <a:p>
            <a:pPr lvl="0">
              <a:buClr>
                <a:srgbClr val="EB641B"/>
              </a:buClr>
            </a:pPr>
            <a:r>
              <a:rPr lang="ru-RU" sz="2400" dirty="0">
                <a:solidFill>
                  <a:prstClr val="black"/>
                </a:solidFill>
                <a:latin typeface="Times New Roman" panose="02020603050405020304" pitchFamily="18" charset="0"/>
                <a:cs typeface="Times New Roman" panose="02020603050405020304" pitchFamily="18" charset="0"/>
              </a:rPr>
              <a:t>4. Осциллографические ЭЛТ подразделяют на трубки </a:t>
            </a:r>
            <a:r>
              <a:rPr lang="ru-RU" sz="2400" u="sng" dirty="0">
                <a:solidFill>
                  <a:prstClr val="black"/>
                </a:solidFill>
                <a:latin typeface="Times New Roman" panose="02020603050405020304" pitchFamily="18" charset="0"/>
                <a:cs typeface="Times New Roman" panose="02020603050405020304" pitchFamily="18" charset="0"/>
              </a:rPr>
              <a:t>низкочастотного и СВЧ-диапазонов.</a:t>
            </a:r>
            <a:r>
              <a:rPr lang="ru-RU" sz="2400" dirty="0">
                <a:solidFill>
                  <a:prstClr val="black"/>
                </a:solidFill>
                <a:latin typeface="Times New Roman" panose="02020603050405020304" pitchFamily="18" charset="0"/>
                <a:cs typeface="Times New Roman" panose="02020603050405020304" pitchFamily="18" charset="0"/>
              </a:rPr>
              <a:t> В конструкциях последних применена достаточно сложная система отклонения электронного луча</a:t>
            </a:r>
            <a:r>
              <a:rPr lang="ru-RU" sz="2400" dirty="0" smtClean="0">
                <a:solidFill>
                  <a:prstClr val="black"/>
                </a:solidFill>
                <a:latin typeface="Times New Roman" panose="02020603050405020304" pitchFamily="18" charset="0"/>
                <a:cs typeface="Times New Roman" panose="02020603050405020304" pitchFamily="18" charset="0"/>
              </a:rPr>
              <a:t>.</a:t>
            </a:r>
          </a:p>
          <a:p>
            <a:pPr lvl="0">
              <a:buClr>
                <a:srgbClr val="EB641B"/>
              </a:buClr>
            </a:pPr>
            <a:endParaRPr lang="ru-RU" sz="2400" dirty="0">
              <a:solidFill>
                <a:prstClr val="black"/>
              </a:solidFill>
              <a:latin typeface="Times New Roman" panose="02020603050405020304" pitchFamily="18" charset="0"/>
              <a:cs typeface="Times New Roman" panose="02020603050405020304" pitchFamily="18" charset="0"/>
            </a:endParaRPr>
          </a:p>
          <a:p>
            <a:pPr lvl="0">
              <a:buClr>
                <a:srgbClr val="EB641B"/>
              </a:buClr>
            </a:pPr>
            <a:r>
              <a:rPr lang="ru-RU" sz="2400" dirty="0" smtClean="0">
                <a:solidFill>
                  <a:prstClr val="black"/>
                </a:solidFill>
                <a:latin typeface="Times New Roman" panose="02020603050405020304" pitchFamily="18" charset="0"/>
                <a:cs typeface="Times New Roman" panose="02020603050405020304" pitchFamily="18" charset="0"/>
              </a:rPr>
              <a:t>5. Кинескопы </a:t>
            </a:r>
            <a:r>
              <a:rPr lang="ru-RU" sz="2400" dirty="0">
                <a:solidFill>
                  <a:prstClr val="black"/>
                </a:solidFill>
                <a:latin typeface="Times New Roman" panose="02020603050405020304" pitchFamily="18" charset="0"/>
                <a:cs typeface="Times New Roman" panose="02020603050405020304" pitchFamily="18" charset="0"/>
              </a:rPr>
              <a:t>подразделяют на </a:t>
            </a:r>
            <a:r>
              <a:rPr lang="ru-RU" sz="2400" u="sng" dirty="0">
                <a:solidFill>
                  <a:prstClr val="black"/>
                </a:solidFill>
                <a:latin typeface="Times New Roman" panose="02020603050405020304" pitchFamily="18" charset="0"/>
                <a:cs typeface="Times New Roman" panose="02020603050405020304" pitchFamily="18" charset="0"/>
              </a:rPr>
              <a:t>телевизионные, мониторные и проекционные.</a:t>
            </a:r>
            <a:r>
              <a:rPr lang="ru-RU" sz="2400" dirty="0">
                <a:solidFill>
                  <a:prstClr val="black"/>
                </a:solidFill>
                <a:latin typeface="Times New Roman" panose="02020603050405020304" pitchFamily="18" charset="0"/>
                <a:cs typeface="Times New Roman" panose="02020603050405020304" pitchFamily="18" charset="0"/>
              </a:rPr>
              <a:t> </a:t>
            </a:r>
            <a:endParaRPr lang="ru-RU" sz="2400" dirty="0" smtClean="0">
              <a:solidFill>
                <a:prstClr val="black"/>
              </a:solidFill>
              <a:latin typeface="Times New Roman" panose="02020603050405020304" pitchFamily="18" charset="0"/>
              <a:cs typeface="Times New Roman" panose="02020603050405020304" pitchFamily="18" charset="0"/>
            </a:endParaRPr>
          </a:p>
          <a:p>
            <a:pPr lvl="0">
              <a:buClr>
                <a:srgbClr val="EB641B"/>
              </a:buClr>
            </a:pPr>
            <a:r>
              <a:rPr lang="ru-RU" sz="2400" dirty="0" smtClean="0">
                <a:solidFill>
                  <a:prstClr val="black"/>
                </a:solidFill>
                <a:latin typeface="Times New Roman" panose="02020603050405020304" pitchFamily="18" charset="0"/>
                <a:cs typeface="Times New Roman" panose="02020603050405020304" pitchFamily="18" charset="0"/>
              </a:rPr>
              <a:t>Мониторные </a:t>
            </a:r>
            <a:r>
              <a:rPr lang="ru-RU" sz="2400" dirty="0">
                <a:solidFill>
                  <a:prstClr val="black"/>
                </a:solidFill>
                <a:latin typeface="Times New Roman" panose="02020603050405020304" pitchFamily="18" charset="0"/>
                <a:cs typeface="Times New Roman" panose="02020603050405020304" pitchFamily="18" charset="0"/>
              </a:rPr>
              <a:t>кинескопы имеют меньший шаг маски, чем телевизионные. </a:t>
            </a:r>
            <a:endParaRPr lang="ru-RU" sz="2400" dirty="0" smtClean="0">
              <a:solidFill>
                <a:prstClr val="black"/>
              </a:solidFill>
              <a:latin typeface="Times New Roman" panose="02020603050405020304" pitchFamily="18" charset="0"/>
              <a:cs typeface="Times New Roman" panose="02020603050405020304" pitchFamily="18" charset="0"/>
            </a:endParaRPr>
          </a:p>
          <a:p>
            <a:pPr lvl="0">
              <a:buClr>
                <a:srgbClr val="EB641B"/>
              </a:buClr>
            </a:pPr>
            <a:r>
              <a:rPr lang="ru-RU" sz="2400" dirty="0" smtClean="0">
                <a:solidFill>
                  <a:prstClr val="black"/>
                </a:solidFill>
                <a:latin typeface="Times New Roman" panose="02020603050405020304" pitchFamily="18" charset="0"/>
                <a:cs typeface="Times New Roman" panose="02020603050405020304" pitchFamily="18" charset="0"/>
              </a:rPr>
              <a:t>Проекционные </a:t>
            </a:r>
            <a:r>
              <a:rPr lang="ru-RU" sz="2400" dirty="0">
                <a:solidFill>
                  <a:prstClr val="black"/>
                </a:solidFill>
                <a:latin typeface="Times New Roman" panose="02020603050405020304" pitchFamily="18" charset="0"/>
                <a:cs typeface="Times New Roman" panose="02020603050405020304" pitchFamily="18" charset="0"/>
              </a:rPr>
              <a:t>кинескопы имеют размер от 7 до 12 дюймов, повышенную яркость свечения экрана, являются монохромными и воспроизводят один из трёх базовых цветов RGB — красный, зелёный, </a:t>
            </a:r>
            <a:r>
              <a:rPr lang="ru-RU" sz="2400" dirty="0" smtClean="0">
                <a:solidFill>
                  <a:prstClr val="black"/>
                </a:solidFill>
                <a:latin typeface="Times New Roman" panose="02020603050405020304" pitchFamily="18" charset="0"/>
                <a:cs typeface="Times New Roman" panose="02020603050405020304" pitchFamily="18" charset="0"/>
              </a:rPr>
              <a:t>синий. </a:t>
            </a:r>
          </a:p>
          <a:p>
            <a:endParaRPr lang="ru-RU" dirty="0"/>
          </a:p>
        </p:txBody>
      </p:sp>
    </p:spTree>
    <p:extLst>
      <p:ext uri="{BB962C8B-B14F-4D97-AF65-F5344CB8AC3E}">
        <p14:creationId xmlns:p14="http://schemas.microsoft.com/office/powerpoint/2010/main" val="3126908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F:\Учебник Шауцуковой\theory\chapter2\0023.g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81000" y="533400"/>
            <a:ext cx="851148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25939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247</TotalTime>
  <Words>891</Words>
  <Application>Microsoft Office PowerPoint</Application>
  <PresentationFormat>Экран (4:3)</PresentationFormat>
  <Paragraphs>94</Paragraphs>
  <Slides>23</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23</vt:i4>
      </vt:variant>
    </vt:vector>
  </HeadingPairs>
  <TitlesOfParts>
    <vt:vector size="30" baseType="lpstr">
      <vt:lpstr>Georgia</vt:lpstr>
      <vt:lpstr>Helvetica</vt:lpstr>
      <vt:lpstr>Tahoma</vt:lpstr>
      <vt:lpstr>Times New Roman</vt:lpstr>
      <vt:lpstr>Trebuchet MS</vt:lpstr>
      <vt:lpstr>Wingdings 2</vt:lpstr>
      <vt:lpstr>Городская</vt:lpstr>
      <vt:lpstr>Электронно – лучевая трубка </vt:lpstr>
      <vt:lpstr>Презентация PowerPoint</vt:lpstr>
      <vt:lpstr>История развития ЭЛТ</vt:lpstr>
      <vt:lpstr>Презентация PowerPoint</vt:lpstr>
      <vt:lpstr>                       ЭЛТ</vt:lpstr>
      <vt:lpstr>Классификация ЭЛТ</vt:lpstr>
      <vt:lpstr>Презентация PowerPoint</vt:lpstr>
      <vt:lpstr>Презентация PowerPoint</vt:lpstr>
      <vt:lpstr>Презентация PowerPoint</vt:lpstr>
      <vt:lpstr>Презентация PowerPoint</vt:lpstr>
      <vt:lpstr>Презентация PowerPoint</vt:lpstr>
      <vt:lpstr>На противоположной стороне трубки расположены три (по количеству основных цветов) электронные пушки. Все три пушки "нацелены" на один и тот же пиксел, но каждая из них излучает поток электронов в сторону "своей" точки люминофора. Чтобы электроны беспрепятственно достигали экрана, из трубки откачивается воздух, а между пушками и экраном создаётся высокое электрическое напряжение, ускоряющее электроны. Перед экраном на пути электронов ставится маска — тонкая металлическая пластина с большим количеством отверстий, расположенных напротив точек люминофора. Маска обеспечивает попадание электронных лучей только в точки люминофора соответствующего цвета. </vt:lpstr>
      <vt:lpstr>Величиной электронного тока пушек и, следовательно, яркостью свечения пикселов, управляет сигнал, поступающий с видеоадаптера. На ту часть колбы, где расположены электронные пушки, надевается отклоняющая система монитора, которая заставляет электронный пучок пробегать поочерёдно все пикселы строчку за строчкой от верхней до нижней, затем возвращаться в начало верхней строки и т.д.  </vt:lpstr>
      <vt:lpstr>Презентация PowerPoint</vt:lpstr>
      <vt:lpstr>Презентация PowerPoint</vt:lpstr>
      <vt:lpstr>Презентация PowerPoint</vt:lpstr>
      <vt:lpstr>Кинескоп</vt:lpstr>
      <vt:lpstr>Устройство черно – белого кинескопа</vt:lpstr>
      <vt:lpstr>Устройство цветного кинескопа</vt:lpstr>
      <vt:lpstr>Принцип работы</vt:lpstr>
      <vt:lpstr>Теневая маска</vt:lpstr>
      <vt:lpstr>Апертурная решётка</vt:lpstr>
      <vt:lpstr>Щелевая маска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Кинескоп</dc:title>
  <dc:creator>PowerVR</dc:creator>
  <cp:lastModifiedBy>Anastasiy</cp:lastModifiedBy>
  <cp:revision>24</cp:revision>
  <dcterms:created xsi:type="dcterms:W3CDTF">2014-05-13T09:19:56Z</dcterms:created>
  <dcterms:modified xsi:type="dcterms:W3CDTF">2019-02-26T05:33:44Z</dcterms:modified>
</cp:coreProperties>
</file>